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289" r:id="rId4"/>
    <p:sldId id="292" r:id="rId5"/>
    <p:sldId id="273" r:id="rId6"/>
    <p:sldId id="263" r:id="rId7"/>
    <p:sldId id="259" r:id="rId8"/>
    <p:sldId id="269" r:id="rId9"/>
    <p:sldId id="260" r:id="rId10"/>
    <p:sldId id="275" r:id="rId11"/>
    <p:sldId id="261" r:id="rId12"/>
    <p:sldId id="291" r:id="rId13"/>
    <p:sldId id="262" r:id="rId14"/>
    <p:sldId id="279" r:id="rId15"/>
    <p:sldId id="282" r:id="rId16"/>
    <p:sldId id="290" r:id="rId17"/>
    <p:sldId id="288" r:id="rId18"/>
    <p:sldId id="258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F57F8-90C6-4E56-9FFD-4AAE169BEC2F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E8E8D-02B0-4B90-AF24-FBF109A69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2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13645" y="1845363"/>
            <a:ext cx="5120694" cy="199511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Бизнес и власть в России. История вопроса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13644" y="4332850"/>
            <a:ext cx="8578663" cy="1392702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Орлов Игорь Борисович, д.и.н., проф.</a:t>
            </a:r>
          </a:p>
          <a:p>
            <a:pPr eaLnBrk="1" hangingPunct="1"/>
            <a:r>
              <a:rPr kumimoji="1" lang="ru-RU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з</a:t>
            </a:r>
            <a:r>
              <a:rPr kumimoji="1" lang="ru-RU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ам. руководителя департамента  политической науки факультета социальных наук</a:t>
            </a:r>
            <a:r>
              <a:rPr kumimoji="1" lang="ru-RU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;</a:t>
            </a:r>
            <a:endParaRPr kumimoji="1" lang="en-US" sz="1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/>
            <a:r>
              <a:rPr kumimoji="1" lang="ru-RU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з</a:t>
            </a:r>
            <a:r>
              <a:rPr kumimoji="1" lang="ru-RU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ам. руководителя научно-учебной лаборатории  исследований в области бизнес-коммуникаций</a:t>
            </a:r>
          </a:p>
          <a:p>
            <a:pPr eaLnBrk="1" hangingPunct="1"/>
            <a:r>
              <a:rPr kumimoji="1" lang="ru-RU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Национального исследовательского университета – Высшая школа экономики</a:t>
            </a:r>
          </a:p>
          <a:p>
            <a:pPr eaLnBrk="1" hangingPunct="1"/>
            <a:endParaRPr kumimoji="1" lang="ru-RU" sz="1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/>
            <a:r>
              <a:rPr kumimoji="1" lang="ru-RU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Москва </a:t>
            </a:r>
            <a:r>
              <a:rPr kumimoji="1" lang="ru-RU" sz="14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Arial" pitchFamily="34" charset="0"/>
              </a:rPr>
              <a:t>– 15.11.2017</a:t>
            </a:r>
            <a:endParaRPr kumimoji="1" lang="ru-RU" sz="1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2016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1026" name="Picture 2" descr="http://2.bp.blogspot.com/-qTSJYhBmswM/Ur9la0yXtEI/AAAAAAAAFw8/i8mRjezI6Kc/s1600/Ivan+los+Oprichnikide+Nikolai+Nevr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665" y="1845362"/>
            <a:ext cx="3430719" cy="231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934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предпринимателя в мемуаристике и воспоминаниях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011" y="828942"/>
            <a:ext cx="8631253" cy="5853869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Ничто человеческое не чуждо</a:t>
            </a:r>
          </a:p>
          <a:p>
            <a:pPr algn="just"/>
            <a:r>
              <a:rPr lang="ru-RU" sz="1500" b="1" dirty="0" smtClean="0"/>
              <a:t>в </a:t>
            </a:r>
            <a:r>
              <a:rPr lang="ru-RU" sz="1500" b="1" dirty="0"/>
              <a:t>среде московского купечества было много «жадюг, без креста на шее озорников, живоглотов, сав­расов без узды, обалдуев, лоботрясов, злостных банкротов, жмотов, пустозвонов, выжиг и много всякого мерзкого и пустого звания и поведения людей» (В.П. Рябушинский );</a:t>
            </a:r>
          </a:p>
          <a:p>
            <a:pPr algn="just"/>
            <a:r>
              <a:rPr lang="ru-RU" sz="1500" b="1" dirty="0"/>
              <a:t>« … много было самодуров в нашей Белокаменной, но самыми знаменитыми из них, понаслышке, были Мамонтовы и Хлудовы. Даже была специальная терминология: «мамонтовщина» и «хлудовщина» ( А.П. Боткина </a:t>
            </a:r>
            <a:r>
              <a:rPr lang="ru-RU" sz="1500" b="1" dirty="0" smtClean="0"/>
              <a:t>);</a:t>
            </a:r>
          </a:p>
          <a:p>
            <a:pPr algn="just"/>
            <a:r>
              <a:rPr lang="ru-RU" sz="1500" b="1" dirty="0" smtClean="0"/>
              <a:t>Михаил Алексеевич Хлудов («притча во языцех», по выражению Владимира Гиляровского): на пирах «появлялся </a:t>
            </a:r>
            <a:r>
              <a:rPr lang="ru-RU" sz="1500" b="1" dirty="0"/>
              <a:t>всегда в разных костюмах: то в кавказском, то в бухарском, то римским полуголым гладиатором с тигровой шкурой на спине... А то раз выкрасился черной краской и явился на пир </a:t>
            </a:r>
            <a:r>
              <a:rPr lang="ru-RU" sz="1500" b="1" dirty="0" smtClean="0"/>
              <a:t>негром».;</a:t>
            </a:r>
          </a:p>
          <a:p>
            <a:pPr algn="just"/>
            <a:r>
              <a:rPr lang="ru-RU" sz="1500" b="1" dirty="0" smtClean="0"/>
              <a:t>Василий </a:t>
            </a:r>
            <a:r>
              <a:rPr lang="ru-RU" sz="1500" b="1" dirty="0"/>
              <a:t>Михайлович </a:t>
            </a:r>
            <a:r>
              <a:rPr lang="ru-RU" sz="1500" b="1" dirty="0" smtClean="0"/>
              <a:t>Бостанджогло: (по мнению Н.А</a:t>
            </a:r>
            <a:r>
              <a:rPr lang="ru-RU" sz="1500" b="1" dirty="0"/>
              <a:t>. </a:t>
            </a:r>
            <a:r>
              <a:rPr lang="ru-RU" sz="1500" b="1" dirty="0" smtClean="0"/>
              <a:t>Найденова, «из-за </a:t>
            </a:r>
            <a:r>
              <a:rPr lang="ru-RU" sz="1500" b="1" dirty="0"/>
              <a:t>какого-нибудь ордена не побережет отца родного</a:t>
            </a:r>
            <a:r>
              <a:rPr lang="ru-RU" sz="1500" b="1" dirty="0" smtClean="0"/>
              <a:t>»), будучи </a:t>
            </a:r>
            <a:r>
              <a:rPr lang="ru-RU" sz="1500" b="1" dirty="0"/>
              <a:t>старшиной московского купеческого сословия, </a:t>
            </a:r>
            <a:r>
              <a:rPr lang="ru-RU" sz="1500" b="1" dirty="0" smtClean="0"/>
              <a:t> инспирировал </a:t>
            </a:r>
            <a:r>
              <a:rPr lang="ru-RU" sz="1500" b="1" dirty="0"/>
              <a:t>празднование восьмилетия </a:t>
            </a:r>
            <a:r>
              <a:rPr lang="ru-RU" sz="1500" b="1" dirty="0" smtClean="0"/>
              <a:t>своей </a:t>
            </a:r>
            <a:r>
              <a:rPr lang="ru-RU" sz="1500" b="1" dirty="0"/>
              <a:t>службы </a:t>
            </a:r>
            <a:r>
              <a:rPr lang="ru-RU" sz="1500" b="1" dirty="0" smtClean="0"/>
              <a:t>и выпуск брошюры «</a:t>
            </a:r>
            <a:r>
              <a:rPr lang="ru-RU" sz="1500" b="1" dirty="0"/>
              <a:t>Русское спасибо Василию Михайловичу Бостанджогло от Московского купеческого общества 1 января 1875 г</a:t>
            </a:r>
            <a:r>
              <a:rPr lang="ru-RU" sz="1500" b="1" dirty="0" smtClean="0"/>
              <a:t>.»;</a:t>
            </a:r>
            <a:endParaRPr lang="ru-RU" sz="1500" b="1" dirty="0"/>
          </a:p>
          <a:p>
            <a:pPr algn="just"/>
            <a:r>
              <a:rPr lang="ru-RU" sz="1500" b="1" dirty="0" smtClean="0"/>
              <a:t>Из воспоминаний фабричного инспектора С</a:t>
            </a:r>
            <a:r>
              <a:rPr lang="ru-RU" sz="1500" b="1" dirty="0"/>
              <a:t>. </a:t>
            </a:r>
            <a:r>
              <a:rPr lang="ru-RU" sz="1500" b="1" dirty="0" smtClean="0"/>
              <a:t> Гвоздева: « … один очень богатый фабрикант, в сущности очень мало вникающий в дела фабрики, пишет своему директору десятки писем с упреками по поводу того, что тот распорядился назначить одному заболевшему рабочему пособие от конторы в размере трех рублей в месяц»  + «Разъезжая много по своим делам и по железным дорогам и на пароходах, он всегда рассчитывал поесть за счет своих многочисленных знакомых, сам же в буфетах никогда не спрашивал, а провизию возил с собой в платочке, где у него находились булка, вобла или печеные яйца» + Леонтий Иванович Каштанов  «даже цветы на окнах запрещал держать, чтобы не отсырели и не сгнили раньше времени оконные колоды»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08113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6554"/>
            <a:ext cx="8229600" cy="41874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Торгово-промышленная элита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научной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литературе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558" y="760576"/>
            <a:ext cx="8485974" cy="5870960"/>
          </a:xfrm>
        </p:spPr>
        <p:txBody>
          <a:bodyPr/>
          <a:lstStyle/>
          <a:p>
            <a:pPr algn="just"/>
            <a:r>
              <a:rPr lang="ru-RU" sz="1400" b="1" dirty="0" smtClean="0"/>
              <a:t>отсутствие </a:t>
            </a:r>
            <a:r>
              <a:rPr lang="ru-RU" sz="1400" b="1" dirty="0"/>
              <a:t>в купеческой среде  жесткого противостояния представителей ортодоксальной церкви и </a:t>
            </a:r>
            <a:r>
              <a:rPr lang="ru-RU" sz="1400" b="1" dirty="0" smtClean="0"/>
              <a:t>староверов: почти </a:t>
            </a:r>
            <a:r>
              <a:rPr lang="ru-RU" sz="1400" b="1" dirty="0"/>
              <a:t>все крупные </a:t>
            </a:r>
            <a:r>
              <a:rPr lang="ru-RU" sz="1400" b="1" dirty="0" smtClean="0"/>
              <a:t>промышленники были </a:t>
            </a:r>
            <a:r>
              <a:rPr lang="ru-RU" sz="1400" b="1" dirty="0"/>
              <a:t>вынуждены обращаться за первоначальным капиталом к </a:t>
            </a:r>
            <a:r>
              <a:rPr lang="ru-RU" sz="1400" b="1" dirty="0" smtClean="0"/>
              <a:t>купцам-старообрядцам + русские миллионеры-старообрядцы  в  </a:t>
            </a:r>
            <a:r>
              <a:rPr lang="ru-RU" sz="1400" b="1" dirty="0"/>
              <a:t>основной массе </a:t>
            </a:r>
            <a:r>
              <a:rPr lang="ru-RU" sz="1400" b="1" dirty="0" smtClean="0"/>
              <a:t>принадлежали </a:t>
            </a:r>
            <a:r>
              <a:rPr lang="ru-RU" sz="1400" b="1" dirty="0"/>
              <a:t>к </a:t>
            </a:r>
            <a:r>
              <a:rPr lang="ru-RU" sz="1400" b="1" dirty="0" smtClean="0"/>
              <a:t>поповцам и очень </a:t>
            </a:r>
            <a:r>
              <a:rPr lang="ru-RU" sz="1400" b="1" dirty="0"/>
              <a:t>редко к раскольничьим </a:t>
            </a:r>
            <a:r>
              <a:rPr lang="ru-RU" sz="1400" b="1" dirty="0" smtClean="0"/>
              <a:t>радикалам;</a:t>
            </a:r>
          </a:p>
          <a:p>
            <a:pPr algn="just"/>
            <a:r>
              <a:rPr lang="ru-RU" sz="1400" b="1" dirty="0" smtClean="0"/>
              <a:t>религиозность </a:t>
            </a:r>
            <a:r>
              <a:rPr lang="ru-RU" sz="1400" b="1" dirty="0"/>
              <a:t>воспринималась в купеческой среде как безусловная добродетель </a:t>
            </a:r>
            <a:r>
              <a:rPr lang="ru-RU" sz="1400" b="1" dirty="0" smtClean="0"/>
              <a:t>. Формировавшееся предпринимательство </a:t>
            </a:r>
            <a:r>
              <a:rPr lang="ru-RU" sz="1400" b="1" dirty="0"/>
              <a:t>впитывало в себя обе струи </a:t>
            </a:r>
            <a:r>
              <a:rPr lang="ru-RU" sz="1400" b="1" dirty="0" smtClean="0"/>
              <a:t>православия, </a:t>
            </a:r>
            <a:r>
              <a:rPr lang="ru-RU" sz="1400" b="1" dirty="0"/>
              <a:t>и в конце XIX в. мирская </a:t>
            </a:r>
            <a:r>
              <a:rPr lang="ru-RU" sz="1400" b="1" dirty="0" smtClean="0"/>
              <a:t>и общественная </a:t>
            </a:r>
            <a:r>
              <a:rPr lang="ru-RU" sz="1400" b="1" dirty="0"/>
              <a:t>жизнь их представителей мало </a:t>
            </a:r>
            <a:r>
              <a:rPr lang="ru-RU" sz="1400" b="1" dirty="0" smtClean="0"/>
              <a:t>отличались;</a:t>
            </a:r>
            <a:endParaRPr lang="ru-RU" sz="1400" b="1" dirty="0"/>
          </a:p>
          <a:p>
            <a:pPr algn="just"/>
            <a:r>
              <a:rPr lang="ru-RU" sz="1400" b="1" dirty="0" smtClean="0"/>
              <a:t>связь </a:t>
            </a:r>
            <a:r>
              <a:rPr lang="ru-RU" sz="1400" b="1" dirty="0"/>
              <a:t>православного мировосприятия с благотворительностью и </a:t>
            </a:r>
            <a:r>
              <a:rPr lang="ru-RU" sz="1400" b="1" dirty="0" smtClean="0"/>
              <a:t>храмосозиданием, которое в </a:t>
            </a:r>
            <a:r>
              <a:rPr lang="ru-RU" sz="1400" b="1" dirty="0"/>
              <a:t>начале ХХ в. все больше станет отходить на второй план по отношению к </a:t>
            </a:r>
            <a:r>
              <a:rPr lang="ru-RU" sz="1400" b="1" dirty="0" smtClean="0"/>
              <a:t>меценатству;</a:t>
            </a:r>
            <a:endParaRPr lang="ru-RU" sz="1400" b="1" dirty="0"/>
          </a:p>
          <a:p>
            <a:pPr algn="just"/>
            <a:r>
              <a:rPr lang="ru-RU" sz="1400" b="1" dirty="0" smtClean="0"/>
              <a:t>Если </a:t>
            </a:r>
            <a:r>
              <a:rPr lang="ru-RU" sz="1400" b="1" dirty="0"/>
              <a:t>до 1850-х </a:t>
            </a:r>
            <a:r>
              <a:rPr lang="ru-RU" sz="1400" b="1" dirty="0" smtClean="0"/>
              <a:t>гг.  в </a:t>
            </a:r>
            <a:r>
              <a:rPr lang="ru-RU" sz="1400" b="1" dirty="0"/>
              <a:t>среде купечества </a:t>
            </a:r>
            <a:r>
              <a:rPr lang="ru-RU" sz="1400" b="1" dirty="0" smtClean="0"/>
              <a:t>господствовало негативное </a:t>
            </a:r>
            <a:r>
              <a:rPr lang="ru-RU" sz="1400" b="1" dirty="0"/>
              <a:t>отношение к </a:t>
            </a:r>
            <a:r>
              <a:rPr lang="ru-RU" sz="1400" b="1" dirty="0" smtClean="0"/>
              <a:t> науке,  то </a:t>
            </a:r>
            <a:r>
              <a:rPr lang="ru-RU" sz="1400" b="1" dirty="0"/>
              <a:t>с 1870-х </a:t>
            </a:r>
            <a:r>
              <a:rPr lang="ru-RU" sz="1400" b="1" dirty="0" smtClean="0"/>
              <a:t>гг. купцы </a:t>
            </a:r>
            <a:r>
              <a:rPr lang="ru-RU" sz="1400" b="1" dirty="0"/>
              <a:t>стремились дать своим детям </a:t>
            </a:r>
            <a:r>
              <a:rPr lang="ru-RU" sz="1400" b="1" dirty="0" smtClean="0"/>
              <a:t>не только прикладное образование, но и классическое;</a:t>
            </a:r>
          </a:p>
          <a:p>
            <a:pPr algn="just"/>
            <a:r>
              <a:rPr lang="ru-RU" sz="1400" b="1" dirty="0"/>
              <a:t>проявление интереса  к технической литературе, участие в деятельности Общества любителей коммерческих знаний</a:t>
            </a:r>
            <a:r>
              <a:rPr lang="ru-RU" sz="1400" b="1" dirty="0" smtClean="0"/>
              <a:t>, </a:t>
            </a:r>
            <a:r>
              <a:rPr lang="ru-RU" sz="1400" b="1" dirty="0"/>
              <a:t>создание в 1907 г. Леденцовского общества  в целях «возможно большего и полного приближение рая на земле путем усвоения всеми научных знаний</a:t>
            </a:r>
            <a:r>
              <a:rPr lang="ru-RU" sz="1400" b="1" dirty="0" smtClean="0"/>
              <a:t>»;</a:t>
            </a:r>
            <a:endParaRPr lang="ru-RU" sz="1400" b="1" dirty="0"/>
          </a:p>
          <a:p>
            <a:pPr algn="just"/>
            <a:r>
              <a:rPr lang="ru-RU" sz="1400" b="1" dirty="0" smtClean="0"/>
              <a:t>сочетание </a:t>
            </a:r>
            <a:r>
              <a:rPr lang="ru-RU" sz="1400" b="1" dirty="0"/>
              <a:t>передового предпринимательского опыта и консерватизма </a:t>
            </a:r>
            <a:r>
              <a:rPr lang="ru-RU" sz="1400" b="1" dirty="0" smtClean="0"/>
              <a:t>нравов;</a:t>
            </a:r>
          </a:p>
          <a:p>
            <a:pPr algn="just"/>
            <a:r>
              <a:rPr lang="ru-RU" sz="1400" b="1" dirty="0"/>
              <a:t>с</a:t>
            </a:r>
            <a:r>
              <a:rPr lang="ru-RU" sz="1400" b="1" dirty="0" smtClean="0"/>
              <a:t>огласно </a:t>
            </a:r>
            <a:r>
              <a:rPr lang="ru-RU" sz="1400" b="1" dirty="0"/>
              <a:t>данным МВД, на ниве благотворительности выделялись только 4 купеческих общества империи из 144 </a:t>
            </a:r>
            <a:r>
              <a:rPr lang="ru-RU" sz="1400" b="1" dirty="0" smtClean="0"/>
              <a:t> (Москвы</a:t>
            </a:r>
            <a:r>
              <a:rPr lang="ru-RU" sz="1400" b="1" dirty="0"/>
              <a:t>, Петер­бурга, Одессы и </a:t>
            </a:r>
            <a:r>
              <a:rPr lang="ru-RU" sz="1400" b="1" dirty="0" smtClean="0"/>
              <a:t>Киева);</a:t>
            </a:r>
          </a:p>
          <a:p>
            <a:pPr algn="just"/>
            <a:r>
              <a:rPr lang="ru-RU" sz="1400" b="1" dirty="0" smtClean="0"/>
              <a:t>филантропическая </a:t>
            </a:r>
            <a:r>
              <a:rPr lang="ru-RU" sz="1400" b="1" dirty="0"/>
              <a:t>деятельность носила </a:t>
            </a:r>
            <a:r>
              <a:rPr lang="ru-RU" sz="1400" b="1" dirty="0" smtClean="0"/>
              <a:t>личностный характер (семью </a:t>
            </a:r>
            <a:r>
              <a:rPr lang="ru-RU" sz="1400" b="1" dirty="0"/>
              <a:t>Бахрушиных в Москве называли </a:t>
            </a:r>
            <a:r>
              <a:rPr lang="ru-RU" sz="1400" b="1" dirty="0" smtClean="0"/>
              <a:t>«профессиональными благотвори­телями»);</a:t>
            </a:r>
            <a:endParaRPr lang="ru-RU" sz="1400" b="1" dirty="0"/>
          </a:p>
          <a:p>
            <a:pPr algn="just"/>
            <a:r>
              <a:rPr lang="ru-RU" sz="1400" b="1" dirty="0" smtClean="0"/>
              <a:t>Москва - «Мекка </a:t>
            </a:r>
            <a:r>
              <a:rPr lang="ru-RU" sz="1400" b="1" dirty="0"/>
              <a:t>финансовых </a:t>
            </a:r>
            <a:r>
              <a:rPr lang="ru-RU" sz="1400" b="1" dirty="0" smtClean="0"/>
              <a:t>магнатов»:  Г.Г. Солодовников завещал 20 млн руб.  на </a:t>
            </a:r>
            <a:r>
              <a:rPr lang="ru-RU" sz="1400" b="1" dirty="0"/>
              <a:t>строи­тельство школ, училищ и домов дешевых </a:t>
            </a:r>
            <a:r>
              <a:rPr lang="ru-RU" sz="1400" b="1" dirty="0" smtClean="0"/>
              <a:t>квартир + более </a:t>
            </a:r>
            <a:r>
              <a:rPr lang="ru-RU" sz="1400" b="1" dirty="0"/>
              <a:t>1 </a:t>
            </a:r>
            <a:r>
              <a:rPr lang="ru-RU" sz="1400" b="1" dirty="0" smtClean="0"/>
              <a:t>млн  Московскому </a:t>
            </a:r>
            <a:r>
              <a:rPr lang="ru-RU" sz="1400" b="1" dirty="0"/>
              <a:t>купеческому обществу </a:t>
            </a:r>
            <a:r>
              <a:rPr lang="ru-RU" sz="1400" b="1" dirty="0" smtClean="0"/>
              <a:t> пожертвовали трое, а Московскому </a:t>
            </a:r>
            <a:r>
              <a:rPr lang="ru-RU" sz="1400" b="1" dirty="0"/>
              <a:t>го­родскому общественному управлению </a:t>
            </a:r>
            <a:r>
              <a:rPr lang="ru-RU" sz="1400" b="1" dirty="0" smtClean="0"/>
              <a:t>11 чел. (доверие </a:t>
            </a:r>
            <a:r>
              <a:rPr lang="ru-RU" sz="1400" b="1" dirty="0"/>
              <a:t>к обществен­ному </a:t>
            </a:r>
            <a:r>
              <a:rPr lang="ru-RU" sz="1400" b="1" dirty="0" smtClean="0"/>
              <a:t>управлению при расширении участия бизнеса в </a:t>
            </a:r>
            <a:r>
              <a:rPr lang="ru-RU" sz="1400" b="1" dirty="0"/>
              <a:t>муниципальной </a:t>
            </a:r>
            <a:r>
              <a:rPr lang="ru-RU" sz="1400" b="1" dirty="0" smtClean="0"/>
              <a:t>деятельности – более 50%  гласных в  Московской </a:t>
            </a:r>
            <a:r>
              <a:rPr lang="ru-RU" sz="1400" b="1" dirty="0"/>
              <a:t>городской </a:t>
            </a:r>
            <a:r>
              <a:rPr lang="ru-RU" sz="1400" b="1" dirty="0" smtClean="0"/>
              <a:t>думе).</a:t>
            </a:r>
            <a:endParaRPr lang="ru-RU" sz="1400" b="1" dirty="0"/>
          </a:p>
          <a:p>
            <a:pPr algn="just"/>
            <a:endParaRPr lang="ru-RU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457810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9463"/>
            <a:ext cx="8229600" cy="30764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Самоидентификация российского предпринимателя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465" y="598206"/>
            <a:ext cx="4930924" cy="6050422"/>
          </a:xfrm>
        </p:spPr>
        <p:txBody>
          <a:bodyPr/>
          <a:lstStyle/>
          <a:p>
            <a:pPr algn="just"/>
            <a:r>
              <a:rPr lang="ru-RU" sz="1400" b="1" i="1" dirty="0" smtClean="0"/>
              <a:t>сословная гордость</a:t>
            </a:r>
            <a:r>
              <a:rPr lang="ru-RU" sz="1400" b="1" dirty="0" smtClean="0"/>
              <a:t>: Н.А. Полевой </a:t>
            </a:r>
            <a:r>
              <a:rPr lang="ru-RU" sz="1400" b="1" dirty="0"/>
              <a:t>в 1829 </a:t>
            </a:r>
            <a:r>
              <a:rPr lang="ru-RU" sz="1400" b="1" dirty="0" smtClean="0"/>
              <a:t>г. написал </a:t>
            </a:r>
            <a:r>
              <a:rPr lang="ru-RU" sz="1400" b="1" dirty="0"/>
              <a:t>в </a:t>
            </a:r>
            <a:r>
              <a:rPr lang="ru-RU" sz="1400" b="1" dirty="0" smtClean="0"/>
              <a:t>«Московском телеграфе»: «Я </a:t>
            </a:r>
            <a:r>
              <a:rPr lang="ru-RU" sz="1400" b="1" dirty="0"/>
              <a:t>купец, и горжусь тем, что принадлежу к сему почтенному сословию, которое, уступая, быть может, другим в образовании, никому не ус­тупит в желании добра Отечеству, в деятельной ревности </a:t>
            </a:r>
            <a:r>
              <a:rPr lang="ru-RU" sz="1400" b="1" dirty="0" smtClean="0"/>
              <a:t>просвеще­нию»;</a:t>
            </a:r>
          </a:p>
          <a:p>
            <a:pPr algn="just"/>
            <a:r>
              <a:rPr lang="ru-RU" sz="1400" b="1" i="1" dirty="0" smtClean="0"/>
              <a:t>крестьянское происхождение</a:t>
            </a:r>
            <a:r>
              <a:rPr lang="ru-RU" sz="1400" b="1" dirty="0" smtClean="0"/>
              <a:t>:  «... </a:t>
            </a:r>
            <a:r>
              <a:rPr lang="ru-RU" sz="1400" b="1" dirty="0"/>
              <a:t>я не только сын купца, но и внук </a:t>
            </a:r>
            <a:r>
              <a:rPr lang="ru-RU" sz="1400" b="1" dirty="0" smtClean="0"/>
              <a:t>крестьянина … В </a:t>
            </a:r>
            <a:r>
              <a:rPr lang="ru-RU" sz="1400" b="1" dirty="0"/>
              <a:t>моем </a:t>
            </a:r>
            <a:r>
              <a:rPr lang="ru-RU" sz="1400" b="1" dirty="0" smtClean="0"/>
              <a:t>«хлопчатобумаж­ном патриотизме» </a:t>
            </a:r>
            <a:r>
              <a:rPr lang="ru-RU" sz="1400" b="1" dirty="0"/>
              <a:t>вы, может быть, найдете отзвук другого патрио­тизма, патриотизма черноземного, мужицкого, который знает цену таким барчукам, как </a:t>
            </a:r>
            <a:r>
              <a:rPr lang="ru-RU" sz="1400" b="1" dirty="0" smtClean="0"/>
              <a:t>вы» (А.И. Гучков);</a:t>
            </a:r>
          </a:p>
          <a:p>
            <a:pPr algn="just"/>
            <a:r>
              <a:rPr lang="ru-RU" sz="1400" b="1" dirty="0" smtClean="0"/>
              <a:t>в </a:t>
            </a:r>
            <a:r>
              <a:rPr lang="ru-RU" sz="1400" b="1" dirty="0"/>
              <a:t>пореформенный период в дворянское сословие были введены около 30 предпринимательских </a:t>
            </a:r>
            <a:r>
              <a:rPr lang="ru-RU" sz="1400" b="1" dirty="0" smtClean="0"/>
              <a:t>родов. Но были случаи </a:t>
            </a:r>
            <a:r>
              <a:rPr lang="ru-RU" sz="1400" b="1" dirty="0"/>
              <a:t>отказа от предлагаемого </a:t>
            </a:r>
            <a:r>
              <a:rPr lang="ru-RU" sz="1400" b="1" dirty="0" smtClean="0"/>
              <a:t>дворянства: председатель </a:t>
            </a:r>
            <a:r>
              <a:rPr lang="ru-RU" sz="1400" b="1" dirty="0"/>
              <a:t>Московского биржевого комитета Н.А</a:t>
            </a:r>
            <a:r>
              <a:rPr lang="ru-RU" sz="1400" b="1" dirty="0" smtClean="0"/>
              <a:t>. Найденов отверг </a:t>
            </a:r>
            <a:r>
              <a:rPr lang="ru-RU" sz="1400" b="1" dirty="0"/>
              <a:t>предложенную честь, заявив, что </a:t>
            </a:r>
            <a:r>
              <a:rPr lang="ru-RU" sz="1400" b="1" dirty="0" smtClean="0"/>
              <a:t>«купцом </a:t>
            </a:r>
            <a:r>
              <a:rPr lang="ru-RU" sz="1400" b="1" dirty="0"/>
              <a:t>родился, купцом и </a:t>
            </a:r>
            <a:r>
              <a:rPr lang="ru-RU" sz="1400" b="1" dirty="0" smtClean="0"/>
              <a:t>умрет»;</a:t>
            </a:r>
          </a:p>
          <a:p>
            <a:pPr algn="just"/>
            <a:r>
              <a:rPr lang="ru-RU" sz="1400" b="1" dirty="0" smtClean="0"/>
              <a:t>если </a:t>
            </a:r>
            <a:r>
              <a:rPr lang="ru-RU" sz="1400" b="1" dirty="0"/>
              <a:t>антидворянские настроения в деловой среде ранее были выражением своего рода </a:t>
            </a:r>
            <a:r>
              <a:rPr lang="ru-RU" sz="1400" b="1" dirty="0" smtClean="0"/>
              <a:t>«комплекса </a:t>
            </a:r>
            <a:r>
              <a:rPr lang="ru-RU" sz="1400" b="1" dirty="0"/>
              <a:t>социальной </a:t>
            </a:r>
            <a:r>
              <a:rPr lang="ru-RU" sz="1400" b="1" dirty="0" smtClean="0"/>
              <a:t>неполно­ценности», </a:t>
            </a:r>
            <a:r>
              <a:rPr lang="ru-RU" sz="1400" b="1" dirty="0"/>
              <a:t>то в начале ХХ в</a:t>
            </a:r>
            <a:r>
              <a:rPr lang="ru-RU" sz="1400" b="1" dirty="0" smtClean="0"/>
              <a:t>. они </a:t>
            </a:r>
            <a:r>
              <a:rPr lang="ru-RU" sz="1400" b="1" dirty="0"/>
              <a:t>диктовались скорее социальными </a:t>
            </a:r>
            <a:r>
              <a:rPr lang="ru-RU" sz="1400" b="1" dirty="0" smtClean="0"/>
              <a:t>амбициями: «На </a:t>
            </a:r>
            <a:r>
              <a:rPr lang="ru-RU" sz="1400" b="1" dirty="0"/>
              <a:t>моей памяти купеческое самосознание очень повысилось - дворянства почти никто не домогался, </a:t>
            </a:r>
            <a:r>
              <a:rPr lang="ru-RU" sz="1400" b="1" dirty="0" smtClean="0"/>
              <a:t>говорили: </a:t>
            </a:r>
            <a:r>
              <a:rPr lang="ru-RU" sz="1400" b="1" dirty="0"/>
              <a:t>лучше быть первым среди купцов, чем последним между </a:t>
            </a:r>
            <a:r>
              <a:rPr lang="ru-RU" sz="1400" b="1" dirty="0" smtClean="0"/>
              <a:t>дворян» (В.П. Рябушинский)</a:t>
            </a:r>
            <a:endParaRPr lang="ru-RU" sz="1200" dirty="0"/>
          </a:p>
        </p:txBody>
      </p:sp>
      <p:pic>
        <p:nvPicPr>
          <p:cNvPr id="5" name="Picture 2" descr="https://pastvu.com/_p/a/f/b/b/fbbd08b6079d8dd4979aee315028706c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" b="2310"/>
          <a:stretch/>
        </p:blipFill>
        <p:spPr bwMode="auto">
          <a:xfrm>
            <a:off x="5392397" y="598206"/>
            <a:ext cx="3524828" cy="26064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8" name="Picture 4" descr="http://img-fotki.yandex.ru/get/9229/13354011.11d4/0_cda4c_d6185198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024" y="3983420"/>
            <a:ext cx="3479176" cy="256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994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916"/>
            <a:ext cx="8229600" cy="35037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Купечество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versus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власть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827" y="683664"/>
            <a:ext cx="8742349" cy="5700044"/>
          </a:xfrm>
        </p:spPr>
        <p:txBody>
          <a:bodyPr/>
          <a:lstStyle/>
          <a:p>
            <a:pPr algn="just"/>
            <a:r>
              <a:rPr lang="ru-RU" sz="1400" b="1" dirty="0"/>
              <a:t>б</a:t>
            </a:r>
            <a:r>
              <a:rPr lang="ru-RU" sz="1400" b="1" dirty="0" smtClean="0"/>
              <a:t>лаготворительность - единственный канал </a:t>
            </a:r>
            <a:r>
              <a:rPr lang="ru-RU" sz="1400" b="1" dirty="0"/>
              <a:t>выхода купечества на общественную </a:t>
            </a:r>
            <a:r>
              <a:rPr lang="ru-RU" sz="1400" b="1" dirty="0" smtClean="0"/>
              <a:t>арену до конца ХХ ст.;</a:t>
            </a:r>
          </a:p>
          <a:p>
            <a:pPr algn="just"/>
            <a:r>
              <a:rPr lang="ru-RU" sz="1400" b="1" dirty="0" smtClean="0"/>
              <a:t>к </a:t>
            </a:r>
            <a:r>
              <a:rPr lang="ru-RU" sz="1400" b="1" dirty="0"/>
              <a:t>концу XIX в. роль главных представительных организаций крупнейших предпринимателей перешла к биржевым обществам и различным съездам промышленников и торговцев. </a:t>
            </a:r>
            <a:r>
              <a:rPr lang="ru-RU" sz="1400" b="1" dirty="0" smtClean="0"/>
              <a:t>А органы </a:t>
            </a:r>
            <a:r>
              <a:rPr lang="ru-RU" sz="1400" b="1" dirty="0"/>
              <a:t>сословного купеческого управления представляли по преимуществу интересы средних и мелких торговцев и </a:t>
            </a:r>
            <a:r>
              <a:rPr lang="ru-RU" sz="1400" b="1" dirty="0" smtClean="0"/>
              <a:t>промышленников;</a:t>
            </a:r>
          </a:p>
          <a:p>
            <a:pPr algn="just"/>
            <a:r>
              <a:rPr lang="ru-RU" sz="1400" b="1" dirty="0" smtClean="0"/>
              <a:t>отношение к государству стало одной из основных антиномий духовного облика русского предпринимательства. Революция в России не могла осуществиться без поддержки финансовых кругов, особенно из старообрядческой среды;</a:t>
            </a:r>
          </a:p>
          <a:p>
            <a:pPr algn="just"/>
            <a:r>
              <a:rPr lang="ru-RU" sz="1400" b="1" dirty="0" smtClean="0"/>
              <a:t>до </a:t>
            </a:r>
            <a:r>
              <a:rPr lang="ru-RU" sz="1400" b="1" dirty="0"/>
              <a:t>конца </a:t>
            </a:r>
            <a:r>
              <a:rPr lang="en-US" sz="1400" b="1" dirty="0" smtClean="0"/>
              <a:t>XIX </a:t>
            </a:r>
            <a:r>
              <a:rPr lang="ru-RU" sz="1400" b="1" dirty="0" smtClean="0"/>
              <a:t>в. деловой </a:t>
            </a:r>
            <a:r>
              <a:rPr lang="ru-RU" sz="1400" b="1" dirty="0"/>
              <a:t>мир пребывал в состоянии политической статичности, </a:t>
            </a:r>
            <a:r>
              <a:rPr lang="ru-RU" sz="1400" b="1" dirty="0" smtClean="0"/>
              <a:t>уверенный  </a:t>
            </a:r>
            <a:r>
              <a:rPr lang="ru-RU" sz="1400" b="1" dirty="0"/>
              <a:t>в огромном созидательном потенциале </a:t>
            </a:r>
            <a:r>
              <a:rPr lang="ru-RU" sz="1400" b="1" dirty="0" smtClean="0"/>
              <a:t>самодержавия (1880-1890-е гг. - </a:t>
            </a:r>
            <a:r>
              <a:rPr lang="ru-RU" sz="1400" b="1" dirty="0"/>
              <a:t>период </a:t>
            </a:r>
            <a:r>
              <a:rPr lang="ru-RU" sz="1400" b="1" dirty="0" smtClean="0"/>
              <a:t>политического </a:t>
            </a:r>
            <a:r>
              <a:rPr lang="ru-RU" sz="1400" b="1" dirty="0"/>
              <a:t>консенсуса между бизнесом и </a:t>
            </a:r>
            <a:r>
              <a:rPr lang="ru-RU" sz="1400" b="1" dirty="0" smtClean="0"/>
              <a:t>властью): бир­жевые </a:t>
            </a:r>
            <a:r>
              <a:rPr lang="ru-RU" sz="1400" b="1" dirty="0"/>
              <a:t>комитеты и союзы </a:t>
            </a:r>
            <a:r>
              <a:rPr lang="ru-RU" sz="1400" b="1" dirty="0" smtClean="0"/>
              <a:t>работодателей </a:t>
            </a:r>
            <a:r>
              <a:rPr lang="ru-RU" sz="1400" b="1" dirty="0"/>
              <a:t>не выходили из отведенных им </a:t>
            </a:r>
            <a:r>
              <a:rPr lang="ru-RU" sz="1400" b="1" dirty="0" smtClean="0"/>
              <a:t>рамок </a:t>
            </a:r>
            <a:r>
              <a:rPr lang="ru-RU" sz="1400" b="1" dirty="0"/>
              <a:t>экспертов по проблемам экономической </a:t>
            </a:r>
            <a:r>
              <a:rPr lang="ru-RU" sz="1400" b="1" dirty="0" smtClean="0"/>
              <a:t>поли­тики;</a:t>
            </a:r>
          </a:p>
          <a:p>
            <a:pPr algn="just"/>
            <a:r>
              <a:rPr lang="ru-RU" sz="1400" b="1" dirty="0" smtClean="0"/>
              <a:t>впервые </a:t>
            </a:r>
            <a:r>
              <a:rPr lang="ru-RU" sz="1400" b="1" dirty="0"/>
              <a:t>торгово-промышленный класс заявил о себе </a:t>
            </a:r>
            <a:r>
              <a:rPr lang="ru-RU" sz="1400" b="1" dirty="0" smtClean="0"/>
              <a:t>на </a:t>
            </a:r>
            <a:r>
              <a:rPr lang="ru-RU" sz="1400" b="1" dirty="0"/>
              <a:t>Нижегородском торгово-промышленном съезде 1896 г., </a:t>
            </a:r>
            <a:r>
              <a:rPr lang="ru-RU" sz="1400" b="1" dirty="0" smtClean="0"/>
              <a:t>но идея </a:t>
            </a:r>
            <a:r>
              <a:rPr lang="ru-RU" sz="1400" b="1" dirty="0"/>
              <a:t>создания центральной организации осталась без </a:t>
            </a:r>
            <a:r>
              <a:rPr lang="ru-RU" sz="1400" b="1" dirty="0" smtClean="0"/>
              <a:t>движения;</a:t>
            </a:r>
          </a:p>
          <a:p>
            <a:pPr algn="just"/>
            <a:r>
              <a:rPr lang="ru-RU" sz="1400" b="1" dirty="0" smtClean="0"/>
              <a:t>даже </a:t>
            </a:r>
            <a:r>
              <a:rPr lang="ru-RU" sz="1400" b="1" dirty="0"/>
              <a:t>в начале ХХ века контакты предпринимателей с либеральным лагерем были едва  </a:t>
            </a:r>
            <a:r>
              <a:rPr lang="ru-RU" sz="1400" b="1" dirty="0" smtClean="0"/>
              <a:t>ощутимы и то инициировались группой «молодых» </a:t>
            </a:r>
            <a:r>
              <a:rPr lang="ru-RU" sz="1400" b="1" dirty="0"/>
              <a:t>московских капиталистов </a:t>
            </a:r>
            <a:r>
              <a:rPr lang="ru-RU" sz="1400" b="1" dirty="0" smtClean="0"/>
              <a:t> (Н.И. Гучков и М.В. Челноков в кружке  «Беседа»);</a:t>
            </a:r>
          </a:p>
          <a:p>
            <a:pPr algn="just"/>
            <a:r>
              <a:rPr lang="ru-RU" sz="1400" b="1" dirty="0" smtClean="0"/>
              <a:t>потрясения </a:t>
            </a:r>
            <a:r>
              <a:rPr lang="ru-RU" sz="1400" b="1" dirty="0"/>
              <a:t>1905-1907 </a:t>
            </a:r>
            <a:r>
              <a:rPr lang="ru-RU" sz="1400" b="1" dirty="0" smtClean="0"/>
              <a:t>гг., </a:t>
            </a:r>
            <a:r>
              <a:rPr lang="ru-RU" sz="1400" b="1" dirty="0"/>
              <a:t>подорвав веру в самодержавие, заставили деловую элиту </a:t>
            </a:r>
            <a:r>
              <a:rPr lang="ru-RU" sz="1400" b="1" dirty="0" smtClean="0"/>
              <a:t>консолидироваться, что обострило </a:t>
            </a:r>
            <a:r>
              <a:rPr lang="ru-RU" sz="1400" b="1" dirty="0"/>
              <a:t>политическую дихотомию поколений российских </a:t>
            </a:r>
            <a:r>
              <a:rPr lang="ru-RU" sz="1400" b="1" dirty="0" smtClean="0"/>
              <a:t>предпринимателей по прежде «неприкасаемому»  вопросу </a:t>
            </a:r>
            <a:r>
              <a:rPr lang="ru-RU" sz="1400" b="1" dirty="0"/>
              <a:t>о политическом строе </a:t>
            </a:r>
            <a:r>
              <a:rPr lang="ru-RU" sz="1400" b="1" dirty="0" smtClean="0"/>
              <a:t>страны: «не </a:t>
            </a:r>
            <a:r>
              <a:rPr lang="ru-RU" sz="1400" b="1" dirty="0"/>
              <a:t>видя в существующем го­сударственном порядке должной гарантии для своего имущества, для своей нормальной деятельности и даже для своей жизни, не могут не объединиться на политической программе с целью содействовать ус­тановлению в России прочного правопорядка и спокойного течения гражданской и экономической </a:t>
            </a:r>
            <a:r>
              <a:rPr lang="ru-RU" sz="1400" b="1" dirty="0" smtClean="0"/>
              <a:t>жизни» (из резолюции совещания </a:t>
            </a:r>
            <a:r>
              <a:rPr lang="ru-RU" sz="1400" b="1" dirty="0"/>
              <a:t>инициативной груп­пы </a:t>
            </a:r>
            <a:r>
              <a:rPr lang="ru-RU" sz="1400" b="1" dirty="0" smtClean="0"/>
              <a:t>петербургских </a:t>
            </a:r>
            <a:r>
              <a:rPr lang="ru-RU" sz="1400" b="1" dirty="0"/>
              <a:t>и московских </a:t>
            </a:r>
            <a:r>
              <a:rPr lang="ru-RU" sz="1400" b="1" dirty="0" smtClean="0"/>
              <a:t>предпринимателей в июне 1905 г.)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83748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3824"/>
            <a:ext cx="8229600" cy="42729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«Хождение в политику»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1015" y="581114"/>
            <a:ext cx="8744978" cy="4206595"/>
          </a:xfrm>
        </p:spPr>
        <p:txBody>
          <a:bodyPr/>
          <a:lstStyle/>
          <a:p>
            <a:pPr algn="just"/>
            <a:r>
              <a:rPr lang="ru-RU" sz="1400" b="1" dirty="0" smtClean="0"/>
              <a:t>полоса «партийного </a:t>
            </a:r>
            <a:r>
              <a:rPr lang="ru-RU" sz="1400" b="1" dirty="0"/>
              <a:t>строительст­ва» (центр политического спектра, но со своим особенностями) : </a:t>
            </a:r>
            <a:endParaRPr lang="ru-RU" sz="1400" b="1" dirty="0" smtClean="0"/>
          </a:p>
          <a:p>
            <a:pPr algn="just">
              <a:buFontTx/>
              <a:buChar char="-"/>
            </a:pPr>
            <a:r>
              <a:rPr lang="ru-RU" sz="1400" b="1" dirty="0" smtClean="0"/>
              <a:t>Умерен­но-прогрессивная партия (близка  кадетской, но за «единую и неделимую Россию» и против 8-часового рабочего дня, как октябристы - П.П. Рябушинский </a:t>
            </a:r>
            <a:r>
              <a:rPr lang="ru-RU" sz="1400" b="1" dirty="0"/>
              <a:t>и </a:t>
            </a:r>
            <a:r>
              <a:rPr lang="ru-RU" sz="1400" b="1" dirty="0" smtClean="0"/>
              <a:t>С.И. Четвериков );</a:t>
            </a:r>
          </a:p>
          <a:p>
            <a:pPr algn="just">
              <a:buFontTx/>
              <a:buChar char="-"/>
            </a:pPr>
            <a:r>
              <a:rPr lang="ru-RU" sz="1400" b="1" dirty="0"/>
              <a:t>Торгово-промышленная партия </a:t>
            </a:r>
            <a:r>
              <a:rPr lang="ru-RU" sz="1400" b="1" dirty="0" smtClean="0"/>
              <a:t> (октябристские позиции в отношении полной поддержки правительства - Г.А. Крестовников, М.П. и В.П. Рябушинские</a:t>
            </a:r>
            <a:r>
              <a:rPr lang="ru-RU" sz="1400" b="1" dirty="0"/>
              <a:t>);</a:t>
            </a:r>
            <a:endParaRPr lang="ru-RU" sz="1400" b="1" dirty="0" smtClean="0"/>
          </a:p>
          <a:p>
            <a:pPr algn="just">
              <a:buFontTx/>
              <a:buChar char="-"/>
            </a:pPr>
            <a:r>
              <a:rPr lang="ru-RU" sz="1400" b="1" dirty="0" smtClean="0"/>
              <a:t>Партия мирного обновления (левые октябристы, </a:t>
            </a:r>
            <a:r>
              <a:rPr lang="ru-RU" sz="1400" b="1" dirty="0"/>
              <a:t>П.П</a:t>
            </a:r>
            <a:r>
              <a:rPr lang="ru-RU" sz="1400" b="1" dirty="0" smtClean="0"/>
              <a:t>. Рябушинский – против революционного и правительственного террора);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Прогрессивная партия (конституцион­но-парламентский монархический режим - П.П. Рябушинский)</a:t>
            </a:r>
          </a:p>
          <a:p>
            <a:pPr algn="just"/>
            <a:r>
              <a:rPr lang="ru-RU" sz="1400" b="1" dirty="0"/>
              <a:t>р</a:t>
            </a:r>
            <a:r>
              <a:rPr lang="ru-RU" sz="1400" b="1" dirty="0" smtClean="0"/>
              <a:t>ост политической конфронтации предпринимателей </a:t>
            </a:r>
            <a:r>
              <a:rPr lang="ru-RU" sz="1400" b="1" dirty="0"/>
              <a:t>с властью и </a:t>
            </a:r>
            <a:r>
              <a:rPr lang="ru-RU" sz="1400" b="1" dirty="0" smtClean="0"/>
              <a:t>попытки </a:t>
            </a:r>
            <a:r>
              <a:rPr lang="ru-RU" sz="1400" b="1" dirty="0"/>
              <a:t>привлечь на свою сторону либеральную </a:t>
            </a:r>
            <a:r>
              <a:rPr lang="ru-RU" sz="1400" b="1" dirty="0" smtClean="0"/>
              <a:t>интеллигенцию;</a:t>
            </a:r>
          </a:p>
          <a:p>
            <a:pPr algn="just"/>
            <a:r>
              <a:rPr lang="ru-RU" sz="1400" b="1" dirty="0" smtClean="0"/>
              <a:t>формирование </a:t>
            </a:r>
            <a:r>
              <a:rPr lang="ru-RU" sz="1400" b="1" dirty="0"/>
              <a:t>собственно предприниматель­ской политической </a:t>
            </a:r>
            <a:r>
              <a:rPr lang="ru-RU" sz="1400" b="1" dirty="0" smtClean="0"/>
              <a:t>идеологии, генезис которой шел  </a:t>
            </a:r>
            <a:r>
              <a:rPr lang="ru-RU" sz="1400" b="1" dirty="0"/>
              <a:t>в органичес­кой связи со старообрядческой политической </a:t>
            </a:r>
            <a:r>
              <a:rPr lang="ru-RU" sz="1400" b="1" dirty="0" smtClean="0"/>
              <a:t>традицией;</a:t>
            </a:r>
          </a:p>
          <a:p>
            <a:pPr algn="just"/>
            <a:r>
              <a:rPr lang="ru-RU" sz="1400" b="1" dirty="0" smtClean="0"/>
              <a:t>Газета «Утро России» (1907 </a:t>
            </a:r>
            <a:r>
              <a:rPr lang="ru-RU" sz="1400" b="1" dirty="0"/>
              <a:t>г. </a:t>
            </a:r>
            <a:r>
              <a:rPr lang="ru-RU" sz="1400" b="1" dirty="0" smtClean="0"/>
              <a:t>, П.П. Рябушинский) - отход </a:t>
            </a:r>
            <a:r>
              <a:rPr lang="ru-RU" sz="1400" b="1" dirty="0"/>
              <a:t>от </a:t>
            </a:r>
            <a:r>
              <a:rPr lang="ru-RU" sz="1400" b="1" dirty="0" smtClean="0"/>
              <a:t>«октяб­ризма» </a:t>
            </a:r>
            <a:r>
              <a:rPr lang="ru-RU" sz="1400" b="1" dirty="0"/>
              <a:t>к идеологии </a:t>
            </a:r>
            <a:r>
              <a:rPr lang="ru-RU" sz="1400" b="1" dirty="0" smtClean="0"/>
              <a:t>«прогрессизма», </a:t>
            </a:r>
            <a:r>
              <a:rPr lang="ru-RU" sz="1400" b="1" dirty="0"/>
              <a:t>призывающей к закреплению конституционных </a:t>
            </a:r>
            <a:r>
              <a:rPr lang="ru-RU" sz="1400" b="1" dirty="0" smtClean="0"/>
              <a:t>начал («Возвратите </a:t>
            </a:r>
            <a:r>
              <a:rPr lang="ru-RU" sz="1400" b="1" dirty="0"/>
              <a:t>полностью 17 </a:t>
            </a:r>
            <a:r>
              <a:rPr lang="ru-RU" sz="1400" b="1" dirty="0" smtClean="0"/>
              <a:t>октября»); </a:t>
            </a:r>
          </a:p>
          <a:p>
            <a:pPr algn="just"/>
            <a:r>
              <a:rPr lang="ru-RU" sz="1400" b="1" dirty="0" smtClean="0"/>
              <a:t>политическим кредо нового поколения предпринимателей стала </a:t>
            </a:r>
            <a:r>
              <a:rPr lang="ru-RU" sz="1400" b="1" dirty="0"/>
              <a:t>идея П.П</a:t>
            </a:r>
            <a:r>
              <a:rPr lang="ru-RU" sz="1400" b="1" dirty="0" smtClean="0"/>
              <a:t>. Рябушинского: «Буржуазия </a:t>
            </a:r>
            <a:r>
              <a:rPr lang="ru-RU" sz="1400" b="1" dirty="0"/>
              <a:t>представляет собой в такой мере раз­витую экономическую силу, что не только может, но и должна обла­дать соответствующим политическим </a:t>
            </a:r>
            <a:r>
              <a:rPr lang="ru-RU" sz="1400" b="1" dirty="0" smtClean="0"/>
              <a:t>влиянием» («Купец грядет!» - вера в </a:t>
            </a:r>
            <a:r>
              <a:rPr lang="ru-RU" sz="1400" b="1" dirty="0"/>
              <a:t>неисчерпаемость творческих способностей своего </a:t>
            </a:r>
            <a:r>
              <a:rPr lang="ru-RU" sz="1400" b="1" dirty="0" smtClean="0"/>
              <a:t>класса)</a:t>
            </a:r>
          </a:p>
          <a:p>
            <a:pPr algn="just"/>
            <a:endParaRPr lang="ru-RU" sz="1400" b="1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19" y="4864621"/>
            <a:ext cx="5755148" cy="186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79462"/>
            <a:ext cx="8404789" cy="324741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Экономический интерес и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политические свободы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5118" y="666571"/>
            <a:ext cx="7870676" cy="5879507"/>
          </a:xfrm>
        </p:spPr>
        <p:txBody>
          <a:bodyPr/>
          <a:lstStyle/>
          <a:p>
            <a:pPr algn="just"/>
            <a:r>
              <a:rPr lang="ru-RU" sz="1400" b="1" dirty="0"/>
              <a:t>е</a:t>
            </a:r>
            <a:r>
              <a:rPr lang="ru-RU" sz="1400" b="1" dirty="0" smtClean="0"/>
              <a:t>сли </a:t>
            </a:r>
            <a:r>
              <a:rPr lang="ru-RU" sz="1400" b="1" dirty="0"/>
              <a:t>в конце XIX в. недовольство предпринимателей </a:t>
            </a:r>
            <a:r>
              <a:rPr lang="ru-RU" sz="1400" b="1" dirty="0" smtClean="0"/>
              <a:t>вызывало управление </a:t>
            </a:r>
            <a:r>
              <a:rPr lang="ru-RU" sz="1400" b="1" dirty="0"/>
              <a:t>торгово-промышленным сектором экономики, </a:t>
            </a:r>
            <a:r>
              <a:rPr lang="ru-RU" sz="1400" b="1" dirty="0" smtClean="0"/>
              <a:t>сосредоточенное </a:t>
            </a:r>
            <a:r>
              <a:rPr lang="ru-RU" sz="1400" b="1" dirty="0"/>
              <a:t>в финансовом ведомстве, то после создания в 1905 г. самостоятельного министерства промышленности и торговли предп­ринимательский класс стал активно выступать </a:t>
            </a:r>
            <a:r>
              <a:rPr lang="ru-RU" sz="1400" b="1" dirty="0" smtClean="0"/>
              <a:t>против </a:t>
            </a:r>
            <a:r>
              <a:rPr lang="ru-RU" sz="1400" b="1" dirty="0"/>
              <a:t>мелочной регламентации частного </a:t>
            </a:r>
            <a:r>
              <a:rPr lang="ru-RU" sz="1400" b="1" dirty="0" smtClean="0"/>
              <a:t>бизнеса;</a:t>
            </a:r>
          </a:p>
          <a:p>
            <a:pPr algn="just"/>
            <a:r>
              <a:rPr lang="ru-RU" sz="1400" b="1" dirty="0"/>
              <a:t>о</a:t>
            </a:r>
            <a:r>
              <a:rPr lang="ru-RU" sz="1400" b="1" dirty="0" smtClean="0"/>
              <a:t>тстаивание принципов </a:t>
            </a:r>
            <a:r>
              <a:rPr lang="ru-RU" sz="1400" b="1" dirty="0"/>
              <a:t>свободного капи­талистического хозяйства, </a:t>
            </a:r>
            <a:r>
              <a:rPr lang="ru-RU" sz="1400" b="1" dirty="0" smtClean="0"/>
              <a:t>отведение государству роли соавтора </a:t>
            </a:r>
            <a:r>
              <a:rPr lang="ru-RU" sz="1400" b="1" dirty="0"/>
              <a:t>экономической политики  и  гаранта социально-политической  стабильности в </a:t>
            </a:r>
            <a:r>
              <a:rPr lang="ru-RU" sz="1400" b="1" dirty="0" smtClean="0"/>
              <a:t>стране: « …  русская </a:t>
            </a:r>
            <a:r>
              <a:rPr lang="ru-RU" sz="1400" b="1" dirty="0"/>
              <a:t>история, да и всемирная, не знает приме­ров, когда бы казенное хозяйство в области экономики превосходило </a:t>
            </a:r>
            <a:r>
              <a:rPr lang="ru-RU" sz="1400" b="1" dirty="0" smtClean="0"/>
              <a:t>частное» (из речи П.П. Рябушинского в Государственной Думе);</a:t>
            </a:r>
          </a:p>
          <a:p>
            <a:pPr algn="just"/>
            <a:r>
              <a:rPr lang="ru-RU" sz="1400" b="1" dirty="0" smtClean="0"/>
              <a:t>требование устранения </a:t>
            </a:r>
            <a:r>
              <a:rPr lang="ru-RU" sz="1400" b="1" dirty="0"/>
              <a:t>прави­тельственной регламентации предпринимательской деятельности, лик­видации или сокращения казенного хозяйства, </a:t>
            </a:r>
            <a:r>
              <a:rPr lang="ru-RU" sz="1400" b="1" dirty="0" smtClean="0"/>
              <a:t> увеличения </a:t>
            </a:r>
            <a:r>
              <a:rPr lang="ru-RU" sz="1400" b="1" dirty="0"/>
              <a:t>своей роли при разработке социально-экономических программ и </a:t>
            </a:r>
            <a:r>
              <a:rPr lang="ru-RU" sz="1400" b="1" dirty="0" smtClean="0"/>
              <a:t>осуществления </a:t>
            </a:r>
            <a:r>
              <a:rPr lang="ru-RU" sz="1400" b="1" dirty="0"/>
              <a:t>правительством мер, направленных на стимули­рование частного предпринимательства и расширения внутреннего </a:t>
            </a:r>
            <a:r>
              <a:rPr lang="ru-RU" sz="1400" b="1" dirty="0" smtClean="0"/>
              <a:t>рынка;</a:t>
            </a:r>
          </a:p>
          <a:p>
            <a:pPr algn="just"/>
            <a:r>
              <a:rPr lang="ru-RU" sz="1400" b="1" dirty="0" smtClean="0"/>
              <a:t>однако </a:t>
            </a:r>
            <a:r>
              <a:rPr lang="ru-RU" sz="1400" b="1" dirty="0"/>
              <a:t>инициативу подготовки преобразований в экономичес­кой области правительство оставляло за собой: до 1917 г. в России </a:t>
            </a:r>
            <a:r>
              <a:rPr lang="ru-RU" sz="1400" b="1" dirty="0" smtClean="0"/>
              <a:t>не были </a:t>
            </a:r>
            <a:r>
              <a:rPr lang="ru-RU" sz="1400" b="1" dirty="0"/>
              <a:t>введены торгово-промышленные палаты, </a:t>
            </a:r>
            <a:r>
              <a:rPr lang="ru-RU" sz="1400" b="1" dirty="0" smtClean="0"/>
              <a:t>не решен вопрос о явочной системе  регистрации акционерных обществ;</a:t>
            </a:r>
          </a:p>
          <a:p>
            <a:pPr algn="just"/>
            <a:r>
              <a:rPr lang="ru-RU" sz="1400" b="1" dirty="0" smtClean="0"/>
              <a:t>Совет съездов представителей промышленности и торговли в своем докладе «Устои и стремления русской промышленности и торговли» (1910 г.) критиковал прави­тельство за отсутствие стратегической программы экономического развития,  непредсказуемость текущей политики,  администра­тивный произвол и  чересчур раздутый государственный сектор эко­номики;</a:t>
            </a:r>
          </a:p>
          <a:p>
            <a:pPr algn="just"/>
            <a:r>
              <a:rPr lang="ru-RU" sz="1400" b="1" dirty="0" smtClean="0"/>
              <a:t>с конца 1908 г. в Москве А.И. Коноваловым и П.П. Рябушинским были организованы «экономичес­кие беседы», лейтмотивом которых стал афоризм П.Б. Струве: «Признаем нашу некультурность и пойдем на выучку к капитализму»</a:t>
            </a:r>
            <a:endParaRPr lang="ru-RU" sz="1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644" y="335423"/>
            <a:ext cx="5443671" cy="3860562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 smtClean="0"/>
              <a:t>«Русский </a:t>
            </a:r>
            <a:r>
              <a:rPr lang="ru-RU" sz="1600" b="1" dirty="0"/>
              <a:t>средний класс был не готов и не склонен к участию во второй фазе промышленного подъема России, заключавшейся в развитии сталелитейной, угольной, нефтехимической и электротехнической индустрии. Россия пропустила случай создать буржуазию, когда это было возможно, то есть на основе мануфактуры и частного капитализма; поздно было делать это в век механизированной промышленности, в которой господствовали акционерные общества и банки. Не имея опыта в более простых формах капиталистических финансов и производства, русский средний класс был не в состоянии участвовать в экономической деятельности, связанной с куда более сложными их </a:t>
            </a:r>
            <a:r>
              <a:rPr lang="ru-RU" sz="1600" b="1" dirty="0" smtClean="0"/>
              <a:t>формами»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(Р. </a:t>
            </a:r>
            <a:r>
              <a:rPr lang="ru-RU" sz="1600" b="1" dirty="0" err="1" smtClean="0">
                <a:solidFill>
                  <a:srgbClr val="FF0000"/>
                </a:solidFill>
              </a:rPr>
              <a:t>Пайпс</a:t>
            </a:r>
            <a:r>
              <a:rPr lang="ru-RU" sz="1600" b="1" dirty="0" smtClean="0">
                <a:solidFill>
                  <a:srgbClr val="FF0000"/>
                </a:solidFill>
              </a:rPr>
              <a:t> «Россия при старом режиме»)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58" y="993450"/>
            <a:ext cx="303530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57" y="4195985"/>
            <a:ext cx="3486683" cy="22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730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007"/>
            <a:ext cx="8229600" cy="33328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824" y="649480"/>
            <a:ext cx="8793623" cy="5939327"/>
          </a:xfrm>
        </p:spPr>
        <p:txBody>
          <a:bodyPr/>
          <a:lstStyle/>
          <a:p>
            <a:pPr algn="just"/>
            <a:r>
              <a:rPr lang="ru-RU" sz="2000" b="1" dirty="0" smtClean="0"/>
              <a:t>в условиях модернизации поисками путей дальнейшего развития страны занялось не только правительство, но и деловая элита. Расширение масштабов торгово-промышленной деятельности заставляло правительство идти на диалог с деловыми кругами, которые не хотели до­вольствоваться пассивной ролью</a:t>
            </a:r>
            <a:r>
              <a:rPr lang="ru-RU" sz="2000" b="1" dirty="0"/>
              <a:t>;</a:t>
            </a:r>
            <a:endParaRPr lang="ru-RU" sz="2000" b="1" dirty="0" smtClean="0"/>
          </a:p>
          <a:p>
            <a:pPr algn="just"/>
            <a:r>
              <a:rPr lang="ru-RU" sz="2000" b="1" dirty="0"/>
              <a:t>п</a:t>
            </a:r>
            <a:r>
              <a:rPr lang="ru-RU" sz="2000" b="1" dirty="0" smtClean="0"/>
              <a:t>равославие было не атрибутом респектабельности, а определяющим мотивом жизнедеятельности бизнеса;</a:t>
            </a:r>
          </a:p>
          <a:p>
            <a:pPr algn="just"/>
            <a:r>
              <a:rPr lang="ru-RU" sz="2000" b="1" dirty="0" smtClean="0"/>
              <a:t>размывание купе­ческих кланов вело к доминированию императива выживания и интересов в противовес ценностям</a:t>
            </a:r>
            <a:r>
              <a:rPr lang="ru-RU" sz="2000" b="1" dirty="0"/>
              <a:t>;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попытка восприятия новых технологий при сохранении старых ценностей </a:t>
            </a:r>
            <a:r>
              <a:rPr lang="ru-RU" sz="2000" b="1" dirty="0"/>
              <a:t>не удалась: конфликт поколений </a:t>
            </a:r>
            <a:r>
              <a:rPr lang="ru-RU" sz="2000" b="1" dirty="0" smtClean="0"/>
              <a:t>постепенно разрушал семью как эффективный механизм </a:t>
            </a:r>
            <a:r>
              <a:rPr lang="ru-RU" sz="2000" b="1" dirty="0"/>
              <a:t>трансляции традиций и культурных </a:t>
            </a:r>
            <a:r>
              <a:rPr lang="ru-RU" sz="2000" b="1" dirty="0" smtClean="0"/>
              <a:t>цен­ностей;</a:t>
            </a:r>
          </a:p>
          <a:p>
            <a:pPr algn="just"/>
            <a:r>
              <a:rPr lang="ru-RU" sz="2000" b="1" dirty="0" smtClean="0"/>
              <a:t>самоидентификация деловой элиты строилась на сословной гордости и на кодексе корпоративной чести. Механизмами социальной идентификации оставались благотворительность и меценатство;</a:t>
            </a:r>
          </a:p>
          <a:p>
            <a:pPr algn="just"/>
            <a:r>
              <a:rPr lang="ru-RU" sz="2000" b="1" dirty="0" smtClean="0"/>
              <a:t>однако, знакомство с жизнью за рубежом порождало недовольство своим со­циальным положением и амбиции, опережавшие реальный социально-экономический и культурный потенциал деловой элиты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r>
              <a:rPr lang="ru-RU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101000, Россия, Москва, Мясницкая ул., д. 20</a:t>
            </a:r>
          </a:p>
          <a:p>
            <a:r>
              <a:rPr lang="ru-RU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Тел.: (495) 621-7983, факс: (495) 628-7931</a:t>
            </a:r>
            <a:endParaRPr lang="en-US" sz="120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  <a:p>
            <a:r>
              <a:rPr lang="en-US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www.hse.ru</a:t>
            </a:r>
            <a:endParaRPr lang="ru-RU" sz="120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3692769" cy="1143000"/>
          </a:xfrm>
        </p:spPr>
        <p:txBody>
          <a:bodyPr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Препятствия успешному взаимодействию бизнеса и органов государственной власти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75649" cy="4971516"/>
          </a:xfrm>
        </p:spPr>
        <p:txBody>
          <a:bodyPr/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недостаточный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уровень отраслевых и управленческих компетенций;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неготовность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органов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власти к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признанию позиции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бизнес-сообщества;</a:t>
            </a:r>
          </a:p>
          <a:p>
            <a:pPr algn="just"/>
            <a:r>
              <a:rPr lang="x-none" sz="2000" b="1" smtClean="0">
                <a:latin typeface="Arial" pitchFamily="34" charset="0"/>
                <a:cs typeface="Arial" pitchFamily="34" charset="0"/>
              </a:rPr>
              <a:t>трудности </a:t>
            </a:r>
            <a:r>
              <a:rPr lang="x-none" sz="2000" b="1">
                <a:latin typeface="Arial" pitchFamily="34" charset="0"/>
                <a:cs typeface="Arial" pitchFamily="34" charset="0"/>
              </a:rPr>
              <a:t>коммуникаци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силу </a:t>
            </a:r>
            <a:r>
              <a:rPr lang="x-none" sz="2000" b="1" smtClean="0">
                <a:latin typeface="Arial" pitchFamily="34" charset="0"/>
                <a:cs typeface="Arial" pitchFamily="34" charset="0"/>
              </a:rPr>
              <a:t>отсутствие </a:t>
            </a:r>
            <a:r>
              <a:rPr lang="x-none" sz="2000" b="1">
                <a:latin typeface="Arial" pitchFamily="34" charset="0"/>
                <a:cs typeface="Arial" pitchFamily="34" charset="0"/>
              </a:rPr>
              <a:t>понимания встречных интересов;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непрозрачность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процедур принятия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решений;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коррупция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3865" y="1941342"/>
            <a:ext cx="440318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наличие целей взаимодействия;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готовность к их реализации</a:t>
            </a:r>
            <a:r>
              <a:rPr lang="ru-RU" sz="2000" b="1" i="1" dirty="0" smtClean="0">
                <a:solidFill>
                  <a:srgbClr val="FF0000"/>
                </a:solidFill>
              </a:rPr>
              <a:t>; 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свободный и открытый диалог сторон;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законодательно оформленные правила «игры»;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общественная выгода и, как следствие экономическая целесообразность;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общий интерес;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равенство партнеров и взаимное доверие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3865" y="274638"/>
            <a:ext cx="3749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формирования взаимодействия бизнес-структур и органов власти</a:t>
            </a:r>
          </a:p>
        </p:txBody>
      </p:sp>
    </p:spTree>
    <p:extLst>
      <p:ext uri="{BB962C8B-B14F-4D97-AF65-F5344CB8AC3E}">
        <p14:creationId xmlns:p14="http://schemas.microsoft.com/office/powerpoint/2010/main" val="205529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500" y="170916"/>
            <a:ext cx="6699902" cy="72639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Типология моделей взаимодействия бизнеса и власти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151" y="984738"/>
            <a:ext cx="8707901" cy="5373859"/>
          </a:xfrm>
        </p:spPr>
        <p:txBody>
          <a:bodyPr/>
          <a:lstStyle/>
          <a:p>
            <a:pPr algn="just"/>
            <a:r>
              <a:rPr lang="ru-RU" sz="2400" b="1" i="1" dirty="0" smtClean="0"/>
              <a:t>по роли государства</a:t>
            </a:r>
            <a:r>
              <a:rPr lang="ru-RU" sz="2400" b="1" dirty="0" smtClean="0"/>
              <a:t>: «государство порядка», «государство наказания» ,  «государство-спасатель» (И. Ивасаки);</a:t>
            </a:r>
          </a:p>
          <a:p>
            <a:pPr algn="just"/>
            <a:r>
              <a:rPr lang="ru-RU" sz="2400" b="1" i="1" dirty="0" smtClean="0"/>
              <a:t>по роли бизнеса</a:t>
            </a:r>
            <a:r>
              <a:rPr lang="ru-RU" sz="2400" b="1" dirty="0" smtClean="0"/>
              <a:t>:  «подавления» и «принуждения», «патронажа», «невмешательства» власти, «партнерства», «доминирования», «игнорирования», «конкуренции», «конфронтации», «приватизации власти»  (Н.Ю. Лапина и А.Е. Чирикова);</a:t>
            </a:r>
          </a:p>
          <a:p>
            <a:pPr algn="just"/>
            <a:r>
              <a:rPr lang="ru-RU" sz="2400" b="1" i="1" dirty="0" smtClean="0"/>
              <a:t>по степени конфликта интересов</a:t>
            </a:r>
            <a:r>
              <a:rPr lang="ru-RU" sz="2400" b="1" dirty="0" smtClean="0"/>
              <a:t>: функциональная, партнерская, модель государственного патронажа, симбиотическая и конфликтная (Р.Ф. </a:t>
            </a:r>
            <a:r>
              <a:rPr lang="ru-RU" sz="2400" b="1" dirty="0" err="1" smtClean="0"/>
              <a:t>Туровский</a:t>
            </a:r>
            <a:r>
              <a:rPr lang="ru-RU" sz="2400" b="1" dirty="0" smtClean="0"/>
              <a:t>); </a:t>
            </a:r>
          </a:p>
          <a:p>
            <a:pPr algn="just"/>
            <a:r>
              <a:rPr lang="ru-RU" sz="2400" b="1" i="1" dirty="0"/>
              <a:t>п</a:t>
            </a:r>
            <a:r>
              <a:rPr lang="ru-RU" sz="2400" b="1" i="1" dirty="0" smtClean="0"/>
              <a:t>о комбинации параметров </a:t>
            </a:r>
            <a:r>
              <a:rPr lang="ru-RU" sz="2400" b="1" dirty="0" smtClean="0"/>
              <a:t>«сильная/слабая власть» и «сильный/слабый бизнес»: государство «хищник», политика невмешательства, взаимные заложники, поиск ренты и «захват государства» (В.Я. Гельман и О.В. Бычкова)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916"/>
            <a:ext cx="8229600" cy="43583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модели взаимодействия власти и бизнеса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920" y="734937"/>
            <a:ext cx="8639798" cy="5862415"/>
          </a:xfrm>
        </p:spPr>
        <p:txBody>
          <a:bodyPr/>
          <a:lstStyle/>
          <a:p>
            <a:pPr algn="just"/>
            <a:r>
              <a:rPr lang="ru-RU" sz="1700" b="1" i="1" dirty="0" smtClean="0"/>
              <a:t>партнерская</a:t>
            </a:r>
            <a:r>
              <a:rPr lang="ru-RU" sz="1700" b="1" dirty="0" smtClean="0"/>
              <a:t> </a:t>
            </a:r>
            <a:r>
              <a:rPr lang="ru-RU" sz="1700" b="1" dirty="0"/>
              <a:t>– партнерское взаимодействие, </a:t>
            </a:r>
            <a:r>
              <a:rPr lang="ru-RU" sz="1700" b="1" dirty="0" smtClean="0"/>
              <a:t>но с </a:t>
            </a:r>
            <a:r>
              <a:rPr lang="ru-RU" sz="1700" b="1" dirty="0"/>
              <a:t>преобладающим влиянием </a:t>
            </a:r>
            <a:r>
              <a:rPr lang="ru-RU" sz="1700" b="1" dirty="0" smtClean="0"/>
              <a:t>государства;</a:t>
            </a:r>
            <a:endParaRPr lang="ru-RU" sz="1700" b="1" dirty="0"/>
          </a:p>
          <a:p>
            <a:pPr algn="just"/>
            <a:r>
              <a:rPr lang="ru-RU" sz="1700" b="1" i="1" dirty="0" smtClean="0"/>
              <a:t>принуждения</a:t>
            </a:r>
            <a:r>
              <a:rPr lang="ru-RU" sz="1700" b="1" dirty="0" smtClean="0"/>
              <a:t> </a:t>
            </a:r>
            <a:r>
              <a:rPr lang="ru-RU" sz="1700" b="1" dirty="0"/>
              <a:t>- </a:t>
            </a:r>
            <a:r>
              <a:rPr lang="ru-RU" sz="1700" b="1" dirty="0" smtClean="0"/>
              <a:t>административное давление с целью определенных </a:t>
            </a:r>
            <a:r>
              <a:rPr lang="ru-RU" sz="1700" b="1" dirty="0"/>
              <a:t>вложений </a:t>
            </a:r>
            <a:r>
              <a:rPr lang="ru-RU" sz="1700" b="1" dirty="0" smtClean="0"/>
              <a:t>бизнеса в </a:t>
            </a:r>
            <a:r>
              <a:rPr lang="ru-RU" sz="1700" b="1" dirty="0"/>
              <a:t>реализацию </a:t>
            </a:r>
            <a:r>
              <a:rPr lang="ru-RU" sz="1700" b="1" dirty="0" smtClean="0"/>
              <a:t>социальных </a:t>
            </a:r>
            <a:r>
              <a:rPr lang="ru-RU" sz="1700" b="1" dirty="0"/>
              <a:t>программ и </a:t>
            </a:r>
            <a:r>
              <a:rPr lang="ru-RU" sz="1700" b="1" dirty="0" smtClean="0"/>
              <a:t>проектов;</a:t>
            </a:r>
            <a:endParaRPr lang="ru-RU" sz="1700" b="1" dirty="0"/>
          </a:p>
          <a:p>
            <a:pPr algn="just"/>
            <a:r>
              <a:rPr lang="ru-RU" sz="1700" b="1" i="1" dirty="0" smtClean="0"/>
              <a:t>ангажированная</a:t>
            </a:r>
            <a:r>
              <a:rPr lang="ru-RU" sz="1700" b="1" dirty="0" smtClean="0"/>
              <a:t> </a:t>
            </a:r>
            <a:r>
              <a:rPr lang="ru-RU" sz="1700" b="1" dirty="0"/>
              <a:t>(</a:t>
            </a:r>
            <a:r>
              <a:rPr lang="ru-RU" sz="1700" b="1" dirty="0" smtClean="0"/>
              <a:t>симбиотическая), предполагающая сращивание </a:t>
            </a:r>
            <a:r>
              <a:rPr lang="ru-RU" sz="1700" b="1" dirty="0"/>
              <a:t>власти и </a:t>
            </a:r>
            <a:r>
              <a:rPr lang="ru-RU" sz="1700" b="1" dirty="0" smtClean="0"/>
              <a:t>бизнеса;</a:t>
            </a:r>
            <a:endParaRPr lang="ru-RU" sz="1700" b="1" dirty="0"/>
          </a:p>
          <a:p>
            <a:pPr algn="just"/>
            <a:r>
              <a:rPr lang="ru-RU" sz="1700" b="1" i="1" dirty="0" smtClean="0"/>
              <a:t>цивилизованная</a:t>
            </a:r>
            <a:r>
              <a:rPr lang="ru-RU" sz="1700" b="1" dirty="0" smtClean="0"/>
              <a:t> </a:t>
            </a:r>
            <a:r>
              <a:rPr lang="ru-RU" sz="1700" b="1" dirty="0"/>
              <a:t>– </a:t>
            </a:r>
            <a:r>
              <a:rPr lang="ru-RU" sz="1700" b="1" dirty="0" smtClean="0"/>
              <a:t>возможность для иностранных компаний на рынке России осуществлять зарубежные </a:t>
            </a:r>
            <a:r>
              <a:rPr lang="ru-RU" sz="1700" b="1" dirty="0"/>
              <a:t>принципы </a:t>
            </a:r>
            <a:r>
              <a:rPr lang="ru-RU" sz="1700" b="1" dirty="0" smtClean="0"/>
              <a:t>деятельности</a:t>
            </a:r>
            <a:r>
              <a:rPr lang="ru-RU" sz="1700" b="1" dirty="0"/>
              <a:t>;</a:t>
            </a:r>
          </a:p>
          <a:p>
            <a:pPr algn="just"/>
            <a:r>
              <a:rPr lang="ru-RU" sz="1700" b="1" i="1" dirty="0" smtClean="0"/>
              <a:t>системная</a:t>
            </a:r>
            <a:r>
              <a:rPr lang="ru-RU" sz="1700" b="1" dirty="0" smtClean="0"/>
              <a:t> - </a:t>
            </a:r>
            <a:r>
              <a:rPr lang="ru-RU" sz="1700" b="1" dirty="0"/>
              <a:t>институционализированные отношения </a:t>
            </a:r>
            <a:r>
              <a:rPr lang="ru-RU" sz="1700" b="1" dirty="0" smtClean="0"/>
              <a:t>по </a:t>
            </a:r>
            <a:r>
              <a:rPr lang="ru-RU" sz="1700" b="1" dirty="0"/>
              <a:t>общим для предпринимательского сообщества </a:t>
            </a:r>
            <a:r>
              <a:rPr lang="ru-RU" sz="1700" b="1" dirty="0" smtClean="0"/>
              <a:t>проблемам </a:t>
            </a:r>
            <a:r>
              <a:rPr lang="ru-RU" sz="1700" b="1" dirty="0"/>
              <a:t>через участие в ОРВ и иных форматах экспертизы проектов стратегических и нормативных правовых актов, членство в консультативных, экспертных и рабочих </a:t>
            </a:r>
            <a:r>
              <a:rPr lang="ru-RU" sz="1700" b="1" dirty="0" smtClean="0"/>
              <a:t>органах </a:t>
            </a:r>
            <a:r>
              <a:rPr lang="ru-RU" sz="1700" b="1" dirty="0"/>
              <a:t>при </a:t>
            </a:r>
            <a:r>
              <a:rPr lang="ru-RU" sz="1700" b="1" dirty="0" smtClean="0"/>
              <a:t> институтах </a:t>
            </a:r>
            <a:r>
              <a:rPr lang="ru-RU" sz="1700" b="1" dirty="0"/>
              <a:t>власти, развитие механизмов третейских судов и </a:t>
            </a:r>
            <a:r>
              <a:rPr lang="ru-RU" sz="1700" b="1" dirty="0" smtClean="0"/>
              <a:t>т.п.; </a:t>
            </a:r>
          </a:p>
          <a:p>
            <a:pPr algn="just"/>
            <a:r>
              <a:rPr lang="ru-RU" sz="1700" b="1" i="1" dirty="0" smtClean="0"/>
              <a:t>карманная</a:t>
            </a:r>
            <a:r>
              <a:rPr lang="ru-RU" sz="1700" b="1" dirty="0" smtClean="0"/>
              <a:t> </a:t>
            </a:r>
            <a:r>
              <a:rPr lang="ru-RU" sz="1700" b="1" dirty="0"/>
              <a:t>– взаимодействие через «карманные» объединения бизнеса, созданные для защиты одной </a:t>
            </a:r>
            <a:r>
              <a:rPr lang="ru-RU" sz="1700" b="1" dirty="0" smtClean="0"/>
              <a:t>компании</a:t>
            </a:r>
            <a:r>
              <a:rPr lang="ru-RU" sz="1700" b="1" dirty="0"/>
              <a:t>;</a:t>
            </a:r>
          </a:p>
          <a:p>
            <a:pPr algn="just"/>
            <a:r>
              <a:rPr lang="ru-RU" sz="1700" b="1" i="1" dirty="0" smtClean="0"/>
              <a:t>диалоговая</a:t>
            </a:r>
            <a:r>
              <a:rPr lang="ru-RU" sz="1700" b="1" dirty="0" smtClean="0"/>
              <a:t> – </a:t>
            </a:r>
            <a:r>
              <a:rPr lang="ru-RU" sz="1700" b="1" dirty="0"/>
              <a:t>взаимодействие через форумы, семинары, </a:t>
            </a:r>
            <a:r>
              <a:rPr lang="ru-RU" sz="1700" b="1" dirty="0" smtClean="0"/>
              <a:t>конференции в </a:t>
            </a:r>
            <a:r>
              <a:rPr lang="ru-RU" sz="1700" b="1" dirty="0"/>
              <a:t>рамках публичной открытой </a:t>
            </a:r>
            <a:r>
              <a:rPr lang="ru-RU" sz="1700" b="1" dirty="0" smtClean="0"/>
              <a:t>дискуссии;</a:t>
            </a:r>
            <a:endParaRPr lang="ru-RU" sz="1700" b="1" dirty="0"/>
          </a:p>
          <a:p>
            <a:pPr algn="just"/>
            <a:r>
              <a:rPr lang="ru-RU" sz="1700" b="1" dirty="0" smtClean="0"/>
              <a:t>к</a:t>
            </a:r>
            <a:r>
              <a:rPr lang="ru-RU" sz="1700" b="1" i="1" dirty="0" smtClean="0"/>
              <a:t>онфликтная</a:t>
            </a:r>
            <a:r>
              <a:rPr lang="ru-RU" sz="1700" b="1" dirty="0" smtClean="0"/>
              <a:t>  </a:t>
            </a:r>
            <a:r>
              <a:rPr lang="ru-RU" sz="1700" b="1" dirty="0"/>
              <a:t>– взаимодействие с оппозиционными бизнес-структурами, которые находятся в конфликте с </a:t>
            </a:r>
            <a:r>
              <a:rPr lang="ru-RU" sz="1700" b="1" dirty="0" smtClean="0"/>
              <a:t>властью;</a:t>
            </a:r>
            <a:endParaRPr lang="ru-RU" sz="1700" b="1" dirty="0"/>
          </a:p>
          <a:p>
            <a:pPr algn="just"/>
            <a:r>
              <a:rPr lang="en-US" sz="1700" b="1" i="1" dirty="0" smtClean="0"/>
              <a:t>point</a:t>
            </a:r>
            <a:r>
              <a:rPr lang="ru-RU" sz="1700" b="1" i="1" dirty="0"/>
              <a:t>-</a:t>
            </a:r>
            <a:r>
              <a:rPr lang="en-US" sz="1700" b="1" i="1" dirty="0"/>
              <a:t>to</a:t>
            </a:r>
            <a:r>
              <a:rPr lang="ru-RU" sz="1700" b="1" i="1" dirty="0"/>
              <a:t>-</a:t>
            </a:r>
            <a:r>
              <a:rPr lang="en-US" sz="1700" b="1" i="1" dirty="0"/>
              <a:t>point</a:t>
            </a:r>
            <a:r>
              <a:rPr lang="ru-RU" sz="1700" b="1" dirty="0"/>
              <a:t> - когда конкретное </a:t>
            </a:r>
            <a:r>
              <a:rPr lang="ru-RU" sz="1700" b="1" dirty="0" smtClean="0"/>
              <a:t>бизнес-объединение лоббирует </a:t>
            </a:r>
            <a:r>
              <a:rPr lang="ru-RU" sz="1700" b="1" dirty="0"/>
              <a:t>свои </a:t>
            </a:r>
            <a:r>
              <a:rPr lang="ru-RU" sz="1700" b="1" dirty="0" smtClean="0"/>
              <a:t>интересы в министерствах</a:t>
            </a:r>
            <a:endParaRPr lang="ru-RU" sz="1700" b="1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996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501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Исследовательские вопросы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15" y="984737"/>
            <a:ext cx="8736037" cy="5444197"/>
          </a:xfrm>
        </p:spPr>
        <p:txBody>
          <a:bodyPr/>
          <a:lstStyle/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Верна ли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формула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что в России, в противоположность западной цивилизации, не богатство определяет власть, а, наоборот, власть ведет к богатству? </a:t>
            </a:r>
          </a:p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себя представляло дореволюционное бизнес-сообщество, которое, сохраняя устоявшееся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наименование «купечество», теряло сословную «чистоту»? 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Чем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было вызвано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сознательное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невмешательство предпринимателей в политику?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Почему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революция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1905-1907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гг. стала временем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политической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активности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бизнеса? 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Было ли купечество надежной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опорой самодержавной власти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чем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причина последующей оппозиционности предпринимателей царскому правительству?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Кто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определял ценности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предпринимательского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слоя: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старообрядцы или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активно проникающие в купечество с начала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XIX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в.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крестьяне?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754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3824"/>
            <a:ext cx="8229600" cy="33328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дефиниции предпринимательского слоя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463" y="709301"/>
            <a:ext cx="8819258" cy="5999148"/>
          </a:xfrm>
        </p:spPr>
        <p:txBody>
          <a:bodyPr/>
          <a:lstStyle/>
          <a:p>
            <a:pPr algn="just"/>
            <a:r>
              <a:rPr lang="ru-RU" sz="1600" b="1" dirty="0" smtClean="0"/>
              <a:t>купечество - деловая элита без сословной принадлежности, определяемая по социально-имущественному статусу: более 500 руб. капитала + почетные звания -  мануфактур- и коммерции  советники, личные и потомственные почетные граждане (с 1832 г.);</a:t>
            </a:r>
          </a:p>
          <a:p>
            <a:pPr algn="just"/>
            <a:r>
              <a:rPr lang="ru-RU" sz="1600" b="1" dirty="0"/>
              <a:t>н</a:t>
            </a:r>
            <a:r>
              <a:rPr lang="ru-RU" sz="1600" b="1" dirty="0" smtClean="0"/>
              <a:t>еустойчивость (2-3 поколения) и размывание предпринимательской страты за счет представителей других сословий (прежде всего, крестьян): если </a:t>
            </a:r>
            <a:r>
              <a:rPr lang="ru-RU" sz="1600" b="1" dirty="0"/>
              <a:t>в середине XIX в. купечество представляло подавляющее большинство предпринимателей, то в конце века - не более </a:t>
            </a:r>
            <a:r>
              <a:rPr lang="ru-RU" sz="1600" b="1" dirty="0" smtClean="0"/>
              <a:t>50%;</a:t>
            </a:r>
            <a:endParaRPr lang="ru-RU" sz="1600" b="1" dirty="0"/>
          </a:p>
          <a:p>
            <a:pPr algn="just"/>
            <a:r>
              <a:rPr lang="ru-RU" sz="1600" b="1" dirty="0" smtClean="0"/>
              <a:t>с </a:t>
            </a:r>
            <a:r>
              <a:rPr lang="ru-RU" sz="1600" b="1" dirty="0"/>
              <a:t>конца XIX в. </a:t>
            </a:r>
            <a:r>
              <a:rPr lang="ru-RU" sz="1600" b="1" dirty="0" smtClean="0"/>
              <a:t>торгово-промышленное </a:t>
            </a:r>
            <a:r>
              <a:rPr lang="ru-RU" sz="1600" b="1" dirty="0"/>
              <a:t>дело перестало быть уделом </a:t>
            </a:r>
            <a:r>
              <a:rPr lang="ru-RU" sz="1600" b="1" dirty="0" smtClean="0"/>
              <a:t>купечества (закон </a:t>
            </a:r>
            <a:r>
              <a:rPr lang="ru-RU" sz="1600" b="1" dirty="0"/>
              <a:t>1898 г. о промысловом </a:t>
            </a:r>
            <a:r>
              <a:rPr lang="ru-RU" sz="1600" b="1" dirty="0" smtClean="0"/>
              <a:t>налоге ликвидировал обязательную запись </a:t>
            </a:r>
            <a:r>
              <a:rPr lang="ru-RU" sz="1600" b="1" dirty="0"/>
              <a:t>в купеческую </a:t>
            </a:r>
            <a:r>
              <a:rPr lang="ru-RU" sz="1600" b="1" dirty="0" smtClean="0"/>
              <a:t>гильдию) - через год количество купцов уменьшилось </a:t>
            </a:r>
            <a:r>
              <a:rPr lang="ru-RU" sz="1600" b="1" dirty="0"/>
              <a:t>почти </a:t>
            </a:r>
            <a:r>
              <a:rPr lang="ru-RU" sz="1600" b="1" dirty="0" smtClean="0"/>
              <a:t>наполовину;</a:t>
            </a:r>
          </a:p>
          <a:p>
            <a:pPr algn="just"/>
            <a:r>
              <a:rPr lang="ru-RU" sz="1600" b="1" dirty="0" smtClean="0"/>
              <a:t>сравнение </a:t>
            </a:r>
            <a:r>
              <a:rPr lang="ru-RU" sz="1600" b="1" dirty="0"/>
              <a:t>данных переписи 1897 г. с материалами последующих городских переписей </a:t>
            </a:r>
            <a:r>
              <a:rPr lang="ru-RU" sz="1600" b="1" dirty="0" smtClean="0"/>
              <a:t>показывает значительное уменьшение </a:t>
            </a:r>
            <a:r>
              <a:rPr lang="ru-RU" sz="1600" b="1" dirty="0"/>
              <a:t>числа купцов в крупнейших городских </a:t>
            </a:r>
            <a:r>
              <a:rPr lang="ru-RU" sz="1600" b="1" dirty="0" smtClean="0"/>
              <a:t>центрах и особенно резкое сокращение (более, чем вдвое) первогильдейского (с 1863 г. – только 1 и 2 гильдии) купечества;</a:t>
            </a:r>
          </a:p>
          <a:p>
            <a:pPr algn="just"/>
            <a:r>
              <a:rPr lang="ru-RU" sz="1600" b="1" dirty="0" smtClean="0"/>
              <a:t> к </a:t>
            </a:r>
            <a:r>
              <a:rPr lang="ru-RU" sz="1600" b="1" dirty="0"/>
              <a:t>началу ХХ в. купеческая </a:t>
            </a:r>
            <a:r>
              <a:rPr lang="ru-RU" sz="1600" b="1" dirty="0" smtClean="0"/>
              <a:t>корпорация объединяла </a:t>
            </a:r>
            <a:r>
              <a:rPr lang="ru-RU" sz="1600" b="1" dirty="0"/>
              <a:t>узкий слой людей, многие из которых не были даже связаны с </a:t>
            </a:r>
            <a:r>
              <a:rPr lang="ru-RU" sz="1600" b="1" dirty="0" smtClean="0"/>
              <a:t>предпринимательством;</a:t>
            </a:r>
          </a:p>
          <a:p>
            <a:pPr algn="just"/>
            <a:r>
              <a:rPr lang="ru-RU" sz="1600" b="1" dirty="0" smtClean="0"/>
              <a:t>Если </a:t>
            </a:r>
            <a:r>
              <a:rPr lang="ru-RU" sz="1600" b="1" dirty="0"/>
              <a:t>первоначально понятия </a:t>
            </a:r>
            <a:r>
              <a:rPr lang="ru-RU" sz="1600" b="1" dirty="0" smtClean="0"/>
              <a:t>«купец» обозначало </a:t>
            </a:r>
            <a:r>
              <a:rPr lang="ru-RU" sz="1600" b="1" dirty="0"/>
              <a:t>почти исключительно предпринимателя-торговца, то </a:t>
            </a:r>
            <a:r>
              <a:rPr lang="ru-RU" sz="1600" b="1" dirty="0" smtClean="0"/>
              <a:t>1860-1880-е гг. стали </a:t>
            </a:r>
            <a:r>
              <a:rPr lang="ru-RU" sz="1600" b="1" dirty="0"/>
              <a:t>временем </a:t>
            </a:r>
            <a:r>
              <a:rPr lang="ru-RU" sz="1600" b="1" dirty="0" smtClean="0"/>
              <a:t>«конвергенции» </a:t>
            </a:r>
            <a:r>
              <a:rPr lang="ru-RU" sz="1600" b="1" dirty="0"/>
              <a:t>дворянско-бюрократических и предпринимательских кругов, выработки </a:t>
            </a:r>
            <a:r>
              <a:rPr lang="ru-RU" sz="1600" b="1" dirty="0" smtClean="0"/>
              <a:t>универсального </a:t>
            </a:r>
            <a:r>
              <a:rPr lang="ru-RU" sz="1600" b="1" dirty="0"/>
              <a:t>типа деятеля, причастного к акционерному предпринимательству, в котором </a:t>
            </a:r>
            <a:r>
              <a:rPr lang="ru-RU" sz="1600" b="1" dirty="0" smtClean="0"/>
              <a:t>«российский купец» </a:t>
            </a:r>
            <a:r>
              <a:rPr lang="ru-RU" sz="1600" b="1" dirty="0"/>
              <a:t>породнился с прежде невиданными в России типами </a:t>
            </a:r>
            <a:r>
              <a:rPr lang="ru-RU" sz="1600" b="1" dirty="0" smtClean="0"/>
              <a:t>«европейского спекулянта» </a:t>
            </a:r>
            <a:r>
              <a:rPr lang="ru-RU" sz="1600" b="1" dirty="0"/>
              <a:t>и </a:t>
            </a:r>
            <a:r>
              <a:rPr lang="ru-RU" sz="1600" b="1" dirty="0" smtClean="0"/>
              <a:t>«биржевого игрока», «железнодорожного короля», «сиятельного» </a:t>
            </a:r>
            <a:r>
              <a:rPr lang="ru-RU" sz="1600" b="1" dirty="0"/>
              <a:t>сахарозаводчика, владельца успешно перестраивающегося на рыночный лад имения и т.п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611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370"/>
            <a:ext cx="8229600" cy="358923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купца в художественной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литературе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104" y="709302"/>
            <a:ext cx="8626978" cy="5819686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I</a:t>
            </a:r>
            <a:r>
              <a:rPr lang="ru-RU" sz="2000" b="1" i="1" dirty="0" smtClean="0">
                <a:solidFill>
                  <a:srgbClr val="FF0000"/>
                </a:solidFill>
              </a:rPr>
              <a:t>. «Темное купеческое царство»</a:t>
            </a:r>
            <a:r>
              <a:rPr lang="ru-RU" sz="2000" b="1" i="1" dirty="0" smtClean="0"/>
              <a:t> </a:t>
            </a:r>
            <a:r>
              <a:rPr lang="ru-RU" sz="2000" b="1" dirty="0"/>
              <a:t>(Н.А. Добролюбов</a:t>
            </a:r>
            <a:r>
              <a:rPr lang="ru-RU" sz="2000" b="1" dirty="0" smtClean="0"/>
              <a:t>)</a:t>
            </a:r>
          </a:p>
          <a:p>
            <a:pPr algn="just"/>
            <a:r>
              <a:rPr lang="ru-RU" sz="1400" b="1" dirty="0"/>
              <a:t>т</a:t>
            </a:r>
            <a:r>
              <a:rPr lang="ru-RU" sz="1400" b="1" dirty="0" smtClean="0"/>
              <a:t>ипичный персонаж  - грубый и невежественный человек, толстый, ленивый, жадный </a:t>
            </a:r>
            <a:r>
              <a:rPr lang="ru-RU" sz="1400" b="1" dirty="0"/>
              <a:t>и </a:t>
            </a:r>
            <a:r>
              <a:rPr lang="ru-RU" sz="1400" b="1" dirty="0" smtClean="0"/>
              <a:t>недалекий (А.Н. Островский, Н.А. Некрасов, М.Е. Салтыков-Щедрин, Г.И. Успенский</a:t>
            </a:r>
            <a:r>
              <a:rPr lang="ru-RU" sz="1400" b="1" dirty="0"/>
              <a:t>, </a:t>
            </a:r>
            <a:r>
              <a:rPr lang="ru-RU" sz="1400" b="1" dirty="0" smtClean="0"/>
              <a:t>П.Д. Боборыкин</a:t>
            </a:r>
            <a:r>
              <a:rPr lang="ru-RU" sz="1400" b="1" dirty="0"/>
              <a:t>, </a:t>
            </a:r>
            <a:r>
              <a:rPr lang="ru-RU" sz="1400" b="1" dirty="0" smtClean="0"/>
              <a:t>А.М. Горький);</a:t>
            </a:r>
          </a:p>
          <a:p>
            <a:pPr algn="just"/>
            <a:r>
              <a:rPr lang="ru-RU" sz="1400" b="1" i="1" dirty="0"/>
              <a:t>т</a:t>
            </a:r>
            <a:r>
              <a:rPr lang="ru-RU" sz="1400" b="1" i="1" dirty="0" smtClean="0"/>
              <a:t>щеславие</a:t>
            </a:r>
            <a:r>
              <a:rPr lang="ru-RU" sz="1400" b="1" dirty="0" smtClean="0"/>
              <a:t>: в </a:t>
            </a:r>
            <a:r>
              <a:rPr lang="ru-RU" sz="1400" b="1" dirty="0"/>
              <a:t>рассказе А.П. Чехова «Лев и солнце» </a:t>
            </a:r>
            <a:r>
              <a:rPr lang="ru-RU" sz="1400" b="1" dirty="0" smtClean="0"/>
              <a:t>объятый </a:t>
            </a:r>
            <a:r>
              <a:rPr lang="ru-RU" sz="1400" b="1" dirty="0"/>
              <a:t>тщеславием городской голова купец </a:t>
            </a:r>
            <a:r>
              <a:rPr lang="ru-RU" sz="1400" b="1" dirty="0" smtClean="0"/>
              <a:t>Куцын </a:t>
            </a:r>
            <a:r>
              <a:rPr lang="ru-RU" sz="1400" b="1" dirty="0"/>
              <a:t>нагло </a:t>
            </a:r>
            <a:r>
              <a:rPr lang="ru-RU" sz="1400" b="1" dirty="0" smtClean="0"/>
              <a:t>вымогает у </a:t>
            </a:r>
            <a:r>
              <a:rPr lang="ru-RU" sz="1400" b="1" dirty="0"/>
              <a:t>приезжего персидского сановника иностранный </a:t>
            </a:r>
            <a:r>
              <a:rPr lang="ru-RU" sz="1400" b="1" dirty="0" smtClean="0"/>
              <a:t>орден;</a:t>
            </a:r>
            <a:endParaRPr lang="ru-RU" sz="1400" b="1" dirty="0"/>
          </a:p>
          <a:p>
            <a:pPr algn="just"/>
            <a:r>
              <a:rPr lang="ru-RU" sz="1400" b="1" i="1" dirty="0"/>
              <a:t>о</a:t>
            </a:r>
            <a:r>
              <a:rPr lang="ru-RU" sz="1400" b="1" i="1" dirty="0" smtClean="0"/>
              <a:t>бман</a:t>
            </a:r>
            <a:r>
              <a:rPr lang="ru-RU" sz="1400" b="1" dirty="0" smtClean="0"/>
              <a:t>: в комедии А.Н. </a:t>
            </a:r>
            <a:r>
              <a:rPr lang="ru-RU" sz="1400" b="1" dirty="0"/>
              <a:t>Островского «Свои люди — сочтемся!» </a:t>
            </a:r>
            <a:r>
              <a:rPr lang="ru-RU" sz="1400" b="1" dirty="0" smtClean="0"/>
              <a:t> зять купца Большова Подхолюзин обманывает тестя, ложно объявившего себя банкротом;</a:t>
            </a:r>
          </a:p>
          <a:p>
            <a:pPr algn="just"/>
            <a:r>
              <a:rPr lang="ru-RU" sz="1400" b="1" i="1" dirty="0" smtClean="0"/>
              <a:t>самодурство</a:t>
            </a:r>
            <a:r>
              <a:rPr lang="ru-RU" sz="1400" b="1" dirty="0" smtClean="0"/>
              <a:t>: </a:t>
            </a:r>
            <a:r>
              <a:rPr lang="ru-RU" sz="1400" b="1" dirty="0"/>
              <a:t>хам и самодур фабрикант Пятигоров </a:t>
            </a:r>
            <a:r>
              <a:rPr lang="ru-RU" sz="1400" b="1" dirty="0" smtClean="0"/>
              <a:t>в рассказе А.П. Чехова;</a:t>
            </a:r>
          </a:p>
          <a:p>
            <a:pPr algn="just"/>
            <a:r>
              <a:rPr lang="ru-RU" sz="1400" b="1" i="1" dirty="0" smtClean="0"/>
              <a:t>жадность</a:t>
            </a:r>
            <a:r>
              <a:rPr lang="ru-RU" sz="1400" b="1" dirty="0" smtClean="0"/>
              <a:t>: образ </a:t>
            </a:r>
            <a:r>
              <a:rPr lang="ru-RU" sz="1400" b="1" dirty="0"/>
              <a:t>откупщика в басне И.А. Крылова «Откупщик и сапожник</a:t>
            </a:r>
            <a:r>
              <a:rPr lang="ru-RU" sz="1400" b="1" dirty="0" smtClean="0"/>
              <a:t>» + образ прасола («</a:t>
            </a:r>
            <a:r>
              <a:rPr lang="ru-RU" sz="1400" b="1" i="1" dirty="0" smtClean="0"/>
              <a:t>прасол </a:t>
            </a:r>
            <a:r>
              <a:rPr lang="ru-RU" sz="1400" b="1" i="1" dirty="0"/>
              <a:t>— мужик, торгующий всяко, сам определяя себе род торговли</a:t>
            </a:r>
            <a:r>
              <a:rPr lang="ru-RU" sz="1400" b="1" dirty="0"/>
              <a:t> </a:t>
            </a:r>
            <a:r>
              <a:rPr lang="ru-RU" sz="1400" b="1" dirty="0" smtClean="0"/>
              <a:t>»</a:t>
            </a:r>
            <a:r>
              <a:rPr lang="ru-RU" sz="1400" b="1" dirty="0"/>
              <a:t> — </a:t>
            </a:r>
            <a:r>
              <a:rPr lang="ru-RU" sz="1400" b="1" dirty="0" smtClean="0"/>
              <a:t>из записной книжки  Н.В. Гоголя); у Н.А. Некрасова: 		</a:t>
            </a:r>
          </a:p>
          <a:p>
            <a:pPr marL="0" indent="0">
              <a:buNone/>
            </a:pPr>
            <a:r>
              <a:rPr lang="ru-RU" sz="1400" b="1" dirty="0" smtClean="0"/>
              <a:t>			Еремин</a:t>
            </a:r>
            <a:r>
              <a:rPr lang="ru-RU" sz="1400" b="1" dirty="0"/>
              <a:t>, брат </a:t>
            </a:r>
            <a:r>
              <a:rPr lang="ru-RU" sz="1400" b="1" dirty="0" smtClean="0"/>
              <a:t>купеческий,</a:t>
            </a:r>
          </a:p>
          <a:p>
            <a:pPr marL="0" indent="0">
              <a:buNone/>
            </a:pPr>
            <a:r>
              <a:rPr lang="ru-RU" sz="1400" b="1" dirty="0" smtClean="0"/>
              <a:t>			Скупавший </a:t>
            </a:r>
            <a:r>
              <a:rPr lang="ru-RU" sz="1400" b="1" dirty="0"/>
              <a:t>у </a:t>
            </a:r>
            <a:r>
              <a:rPr lang="ru-RU" sz="1400" b="1" dirty="0" smtClean="0"/>
              <a:t>крестьян</a:t>
            </a:r>
          </a:p>
          <a:p>
            <a:pPr marL="0" indent="0">
              <a:buNone/>
            </a:pPr>
            <a:r>
              <a:rPr lang="ru-RU" sz="1400" b="1" dirty="0" smtClean="0"/>
              <a:t>			Что </a:t>
            </a:r>
            <a:r>
              <a:rPr lang="ru-RU" sz="1400" b="1" dirty="0"/>
              <a:t>ни попало, лапти </a:t>
            </a:r>
            <a:r>
              <a:rPr lang="ru-RU" sz="1400" b="1" dirty="0" smtClean="0"/>
              <a:t>ли,</a:t>
            </a:r>
          </a:p>
          <a:p>
            <a:pPr marL="0" indent="0">
              <a:buNone/>
            </a:pPr>
            <a:r>
              <a:rPr lang="ru-RU" sz="1400" b="1" dirty="0" smtClean="0"/>
              <a:t>			Теленка </a:t>
            </a:r>
            <a:r>
              <a:rPr lang="ru-RU" sz="1400" b="1" dirty="0"/>
              <a:t>ли, бруснику </a:t>
            </a:r>
            <a:r>
              <a:rPr lang="ru-RU" sz="1400" b="1" dirty="0" smtClean="0"/>
              <a:t>ли,</a:t>
            </a:r>
          </a:p>
          <a:p>
            <a:pPr marL="0" indent="0">
              <a:buNone/>
            </a:pPr>
            <a:r>
              <a:rPr lang="ru-RU" sz="1400" b="1" dirty="0" smtClean="0"/>
              <a:t>			А </a:t>
            </a:r>
            <a:r>
              <a:rPr lang="ru-RU" sz="1400" b="1" dirty="0"/>
              <a:t>главное — </a:t>
            </a:r>
            <a:r>
              <a:rPr lang="ru-RU" sz="1400" b="1" dirty="0" smtClean="0"/>
              <a:t>мастак</a:t>
            </a:r>
          </a:p>
          <a:p>
            <a:pPr marL="0" indent="0">
              <a:buNone/>
            </a:pPr>
            <a:r>
              <a:rPr lang="ru-RU" sz="1400" b="1" dirty="0" smtClean="0"/>
              <a:t>			Подстерегать оказии,</a:t>
            </a:r>
          </a:p>
          <a:p>
            <a:pPr marL="0" indent="0">
              <a:buNone/>
            </a:pPr>
            <a:r>
              <a:rPr lang="ru-RU" sz="1400" b="1" dirty="0" smtClean="0"/>
              <a:t>			Когда </a:t>
            </a:r>
            <a:r>
              <a:rPr lang="ru-RU" sz="1400" b="1" dirty="0"/>
              <a:t>сбирались </a:t>
            </a:r>
            <a:r>
              <a:rPr lang="ru-RU" sz="1400" b="1" dirty="0" smtClean="0"/>
              <a:t>подати</a:t>
            </a:r>
          </a:p>
          <a:p>
            <a:pPr marL="0" indent="0">
              <a:buNone/>
            </a:pPr>
            <a:r>
              <a:rPr lang="ru-RU" sz="1400" b="1" dirty="0" smtClean="0"/>
              <a:t>			И </a:t>
            </a:r>
            <a:r>
              <a:rPr lang="ru-RU" sz="1400" b="1" dirty="0"/>
              <a:t>собственность </a:t>
            </a:r>
            <a:r>
              <a:rPr lang="ru-RU" sz="1400" b="1" dirty="0" smtClean="0"/>
              <a:t>вахлацкая</a:t>
            </a:r>
          </a:p>
          <a:p>
            <a:pPr marL="0" indent="0">
              <a:buNone/>
            </a:pPr>
            <a:r>
              <a:rPr lang="ru-RU" sz="1400" b="1" dirty="0" smtClean="0"/>
              <a:t>			Пускалась </a:t>
            </a:r>
            <a:r>
              <a:rPr lang="ru-RU" sz="1400" b="1" dirty="0"/>
              <a:t>с </a:t>
            </a:r>
            <a:r>
              <a:rPr lang="ru-RU" sz="1400" b="1" dirty="0" smtClean="0"/>
              <a:t>молотка.</a:t>
            </a:r>
          </a:p>
          <a:p>
            <a:endParaRPr lang="ru-RU" sz="1000" dirty="0"/>
          </a:p>
          <a:p>
            <a:endParaRPr lang="ru-RU" sz="1200" dirty="0" smtClean="0"/>
          </a:p>
          <a:p>
            <a:endParaRPr lang="ru-RU" sz="1200" b="1" dirty="0"/>
          </a:p>
        </p:txBody>
      </p:sp>
      <p:pic>
        <p:nvPicPr>
          <p:cNvPr id="7" name="Рисунок 6" descr="http://ucare.timepad.ru/a25b1a03-242d-4580-b179-1d09c601c43b/poster_event_15346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38" y="3443954"/>
            <a:ext cx="2440403" cy="2956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8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9462"/>
            <a:ext cx="8229600" cy="401653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купца в художественной литературе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736" y="700755"/>
            <a:ext cx="5537675" cy="5734227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II</a:t>
            </a:r>
            <a:r>
              <a:rPr lang="ru-RU" sz="2000" b="1" i="1" dirty="0" smtClean="0">
                <a:solidFill>
                  <a:srgbClr val="FF0000"/>
                </a:solidFill>
              </a:rPr>
              <a:t>. «Луч света»</a:t>
            </a:r>
          </a:p>
          <a:p>
            <a:pPr algn="just"/>
            <a:r>
              <a:rPr lang="ru-RU" sz="1400" b="1" dirty="0"/>
              <a:t>«Что за имя такое - Савва?» - «так всегда называют миллионщиков» (А.Н. Островский «Бешеные деньги</a:t>
            </a:r>
            <a:r>
              <a:rPr lang="ru-RU" sz="1400" b="1" dirty="0" smtClean="0"/>
              <a:t>») + властная </a:t>
            </a:r>
            <a:r>
              <a:rPr lang="ru-RU" sz="1400" b="1" dirty="0"/>
              <a:t>и умная Васса Железнова у А.М. Горького</a:t>
            </a:r>
            <a:r>
              <a:rPr lang="ru-RU" sz="1400" b="1" dirty="0" smtClean="0"/>
              <a:t>;</a:t>
            </a:r>
          </a:p>
          <a:p>
            <a:pPr algn="just"/>
            <a:r>
              <a:rPr lang="ru-RU" sz="1400" b="1" dirty="0"/>
              <a:t>«"Капиталист", "Пролетарий" в России проекция мужика; а мужик есть явление очень странное даже: лаборатория, претворяющая ароматы навоза в цветы; под Горшковым, Барановым, Мамонтовым ... - русский мужик» (Андрей Белый «Арбат»); </a:t>
            </a:r>
          </a:p>
          <a:p>
            <a:pPr algn="just"/>
            <a:r>
              <a:rPr lang="ru-RU" sz="1400" b="1" dirty="0" smtClean="0"/>
              <a:t>если в  </a:t>
            </a:r>
            <a:r>
              <a:rPr lang="ru-RU" sz="1400" b="1" dirty="0"/>
              <a:t>«Ревизоре» </a:t>
            </a:r>
            <a:r>
              <a:rPr lang="ru-RU" sz="1400" b="1" dirty="0" smtClean="0"/>
              <a:t>Н.В. Гоголя купцы, пришедшие </a:t>
            </a:r>
            <a:r>
              <a:rPr lang="ru-RU" sz="1400" b="1" dirty="0"/>
              <a:t>к городничему с просьбами, </a:t>
            </a:r>
            <a:r>
              <a:rPr lang="ru-RU" sz="1400" b="1" dirty="0" smtClean="0"/>
              <a:t>слышат оскорбления, то в комедии А.Н. Островского </a:t>
            </a:r>
            <a:r>
              <a:rPr lang="ru-RU" sz="1400" b="1" dirty="0"/>
              <a:t>«Горячее сердце» </a:t>
            </a:r>
            <a:r>
              <a:rPr lang="ru-RU" sz="1400" b="1" dirty="0" smtClean="0"/>
              <a:t> купец </a:t>
            </a:r>
            <a:r>
              <a:rPr lang="ru-RU" sz="1400" b="1" dirty="0"/>
              <a:t>Хлынов — </a:t>
            </a:r>
            <a:r>
              <a:rPr lang="ru-RU" sz="1400" b="1" dirty="0" smtClean="0"/>
              <a:t>настоящий </a:t>
            </a:r>
            <a:r>
              <a:rPr lang="ru-RU" sz="1400" b="1" dirty="0"/>
              <a:t>хозяин уездного города, перед которым заискивает сам городничий </a:t>
            </a:r>
            <a:r>
              <a:rPr lang="ru-RU" sz="1400" b="1" dirty="0" smtClean="0"/>
              <a:t>Градобоев;</a:t>
            </a:r>
          </a:p>
          <a:p>
            <a:pPr algn="just"/>
            <a:r>
              <a:rPr lang="ru-RU" sz="1400" b="1" dirty="0" smtClean="0"/>
              <a:t>полны </a:t>
            </a:r>
            <a:r>
              <a:rPr lang="ru-RU" sz="1400" b="1" dirty="0"/>
              <a:t>уверенности и достоинства «отцы города» — </a:t>
            </a:r>
            <a:r>
              <a:rPr lang="ru-RU" sz="1400" b="1" dirty="0" smtClean="0"/>
              <a:t>купцы </a:t>
            </a:r>
            <a:r>
              <a:rPr lang="ru-RU" sz="1400" b="1" dirty="0"/>
              <a:t>в романах </a:t>
            </a:r>
            <a:r>
              <a:rPr lang="ru-RU" sz="1400" b="1" dirty="0" smtClean="0"/>
              <a:t>А.М. Горького </a:t>
            </a:r>
            <a:r>
              <a:rPr lang="ru-RU" sz="1400" b="1" dirty="0"/>
              <a:t>«Фома Гордеев» и «Дело Артамоновых</a:t>
            </a:r>
            <a:r>
              <a:rPr lang="ru-RU" sz="1400" b="1" dirty="0" smtClean="0"/>
              <a:t>»;</a:t>
            </a:r>
          </a:p>
          <a:p>
            <a:pPr algn="just"/>
            <a:r>
              <a:rPr lang="ru-RU" sz="1400" b="1" dirty="0" smtClean="0"/>
              <a:t>«полированный» купец  Лопахин, покупающий  </a:t>
            </a:r>
            <a:r>
              <a:rPr lang="ru-RU" sz="1400" b="1" dirty="0"/>
              <a:t>дворянское имение («Вишневый сад</a:t>
            </a:r>
            <a:r>
              <a:rPr lang="ru-RU" sz="1400" b="1" dirty="0" smtClean="0"/>
              <a:t>» А.П. Чехова);</a:t>
            </a:r>
          </a:p>
          <a:p>
            <a:pPr algn="just"/>
            <a:r>
              <a:rPr lang="ru-RU" sz="1400" b="1" dirty="0"/>
              <a:t>ува­жительное отношение к труду: купцы в художественной литературе, любят повторять, что нажили свое богатство «трудом и потом</a:t>
            </a:r>
            <a:r>
              <a:rPr lang="ru-RU" sz="1400" b="1" dirty="0" smtClean="0"/>
              <a:t>». Поэтому  </a:t>
            </a:r>
            <a:r>
              <a:rPr lang="ru-RU" sz="1400" b="1" dirty="0"/>
              <a:t>гоголевский Чичиков, прося о заступничестве купца-миллионера, подчеркивает, что «трудом и по­том, кровавым потом добывал копейку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  <p:pic>
        <p:nvPicPr>
          <p:cNvPr id="4100" name="Picture 4" descr="http://st-im.kinopoisk.ru/im/poster/2/3/9/kinopoisk.ru--2395549--o-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39" y="4126765"/>
            <a:ext cx="3025211" cy="212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lem56.it/files/Mamont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14" y="700755"/>
            <a:ext cx="2349059" cy="328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055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9462"/>
            <a:ext cx="8229600" cy="452927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предпринимателя 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мемуаристике и воспоминаниях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099" y="717847"/>
            <a:ext cx="8699619" cy="5922235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i="1" dirty="0" smtClean="0">
                <a:solidFill>
                  <a:srgbClr val="FF0000"/>
                </a:solidFill>
              </a:rPr>
              <a:t>I</a:t>
            </a:r>
            <a:r>
              <a:rPr lang="ru-RU" sz="1600" b="1" i="1" dirty="0" smtClean="0">
                <a:solidFill>
                  <a:srgbClr val="FF0000"/>
                </a:solidFill>
              </a:rPr>
              <a:t>. Образец </a:t>
            </a:r>
            <a:r>
              <a:rPr lang="ru-RU" sz="1600" b="1" i="1" dirty="0">
                <a:solidFill>
                  <a:srgbClr val="FF0000"/>
                </a:solidFill>
              </a:rPr>
              <a:t>«совершенного купца»</a:t>
            </a:r>
            <a:endParaRPr lang="ru-RU" sz="1600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1400" b="1" dirty="0"/>
              <a:t>наличие необходимых знаний </a:t>
            </a:r>
            <a:r>
              <a:rPr lang="ru-RU" sz="1400" b="1" dirty="0" smtClean="0"/>
              <a:t>(арифметики </a:t>
            </a:r>
            <a:r>
              <a:rPr lang="ru-RU" sz="1400" b="1" dirty="0"/>
              <a:t>и основ бухгалтерии, торгового права и коммерческой географии, европейский языков и т.п.); </a:t>
            </a:r>
            <a:r>
              <a:rPr lang="ru-RU" sz="1400" b="1" dirty="0" smtClean="0"/>
              <a:t>трудолюбие и </a:t>
            </a:r>
            <a:r>
              <a:rPr lang="ru-RU" sz="1400" b="1" dirty="0"/>
              <a:t>честность; скромность и умение красиво говорить; опытность и осмотрительность; набожность; признание в качестве </a:t>
            </a:r>
            <a:r>
              <a:rPr lang="ru-RU" sz="1400" b="1" dirty="0" smtClean="0"/>
              <a:t>результата деятельности </a:t>
            </a:r>
            <a:r>
              <a:rPr lang="ru-RU" sz="1400" b="1" dirty="0"/>
              <a:t>не только личного обогащения, но и общественной пользы; чувство </a:t>
            </a:r>
            <a:r>
              <a:rPr lang="ru-RU" sz="1400" b="1" dirty="0" smtClean="0"/>
              <a:t>хозяина дела и собственного достоинства;</a:t>
            </a:r>
          </a:p>
          <a:p>
            <a:pPr algn="just"/>
            <a:r>
              <a:rPr lang="ru-RU" sz="1400" b="1" dirty="0" smtClean="0"/>
              <a:t>«</a:t>
            </a:r>
            <a:r>
              <a:rPr lang="ru-RU" sz="1400" b="1" dirty="0"/>
              <a:t>На все вопросы хозяева смотрели, конечно, с точки зрения интересов своего дела, но вместе с тем, не будучи ни перед кем ответственны, могли гораздо легче и шире идти навстречу таким мероприятиям, которые не были финансово выгодны, как, например, в области оборудования фабричных больниц и школ»  (П.А. Бурышкин</a:t>
            </a:r>
            <a:r>
              <a:rPr lang="ru-RU" sz="1400" b="1" dirty="0" smtClean="0"/>
              <a:t>);</a:t>
            </a:r>
          </a:p>
          <a:p>
            <a:pPr algn="just"/>
            <a:r>
              <a:rPr lang="ru-RU" sz="1400" b="1" dirty="0" smtClean="0"/>
              <a:t>«</a:t>
            </a:r>
            <a:r>
              <a:rPr lang="ru-RU" sz="1400" b="1" dirty="0"/>
              <a:t>Свое фабричное дело мы любили и ценили. Родовые фабрики были для нас то же са­мое, что родовые замки для средневековых рыцарей» (В.П. Рябушинский)</a:t>
            </a:r>
          </a:p>
          <a:p>
            <a:pPr algn="just"/>
            <a:r>
              <a:rPr lang="ru-RU" sz="1400" b="1" dirty="0"/>
              <a:t>Нашей главной целью была не нажива, а само дело, его развитие и результат, и мы никогда не поступались ни нашей честью, ни нашими принципами и на компромисс с нашей совестью не шли» (М.П. Рябушинский</a:t>
            </a:r>
            <a:r>
              <a:rPr lang="ru-RU" sz="1400" b="1" dirty="0" smtClean="0"/>
              <a:t>);</a:t>
            </a:r>
          </a:p>
          <a:p>
            <a:pPr algn="just"/>
            <a:r>
              <a:rPr lang="ru-RU" sz="1400" b="1" dirty="0" smtClean="0"/>
              <a:t>«Прибыль </a:t>
            </a:r>
            <a:r>
              <a:rPr lang="ru-RU" sz="1400" b="1" dirty="0"/>
              <a:t>превыше всего, но честь превыше прибыли</a:t>
            </a:r>
            <a:r>
              <a:rPr lang="ru-RU" sz="1400" b="1" dirty="0" smtClean="0"/>
              <a:t>» (девиз газеты «Биржевые новости»);</a:t>
            </a:r>
            <a:endParaRPr lang="ru-RU" sz="1400" b="1" dirty="0"/>
          </a:p>
          <a:p>
            <a:pPr algn="just"/>
            <a:r>
              <a:rPr lang="ru-RU" sz="1400" b="1" dirty="0" smtClean="0"/>
              <a:t>« </a:t>
            </a:r>
            <a:r>
              <a:rPr lang="ru-RU" sz="1400" b="1" dirty="0"/>
              <a:t>… считалось недопустимым принимать на званых вечерах выскочек, то есть быстро разбогатевших на удачных спекуляциях </a:t>
            </a:r>
            <a:r>
              <a:rPr lang="ru-RU" sz="1400" b="1" dirty="0" smtClean="0"/>
              <a:t>купцов ...» </a:t>
            </a:r>
            <a:r>
              <a:rPr lang="ru-RU" sz="1400" b="1" dirty="0"/>
              <a:t>(Ю.А. Бахрушин</a:t>
            </a:r>
            <a:r>
              <a:rPr lang="ru-RU" sz="1400" b="1" dirty="0" smtClean="0"/>
              <a:t>);</a:t>
            </a:r>
          </a:p>
          <a:p>
            <a:pPr algn="just"/>
            <a:r>
              <a:rPr lang="ru-RU" sz="1400" b="1" dirty="0" smtClean="0"/>
              <a:t>«В </a:t>
            </a:r>
            <a:r>
              <a:rPr lang="ru-RU" sz="1400" b="1" dirty="0"/>
              <a:t>последние двадцать лет, с на­чала шестидесятых годов, бытовой мир Замоскворечья и Рогожской тронулся: детей стали учить; молодые купцы попадали не только в коммерческую академию, но и в университет, дочери заговорили по-английски и заиграли ноктюрны Шопена. Тяжелые, тупые самодуры превратились в дельцов, осознававших свою материальную силу уже на другой манер</a:t>
            </a:r>
            <a:r>
              <a:rPr lang="ru-RU" sz="1400" b="1" dirty="0" smtClean="0"/>
              <a:t>...» (П.Д</a:t>
            </a:r>
            <a:r>
              <a:rPr lang="ru-RU" sz="1400" b="1" dirty="0"/>
              <a:t>. </a:t>
            </a:r>
            <a:r>
              <a:rPr lang="ru-RU" sz="1400" b="1" dirty="0" smtClean="0"/>
              <a:t>Боборыкин «Письма </a:t>
            </a:r>
            <a:r>
              <a:rPr lang="ru-RU" sz="1400" b="1" dirty="0"/>
              <a:t>о </a:t>
            </a:r>
            <a:r>
              <a:rPr lang="ru-RU" sz="1400" b="1" dirty="0" smtClean="0"/>
              <a:t>Москве»); </a:t>
            </a:r>
            <a:endParaRPr lang="ru-RU" sz="1400" b="1" dirty="0"/>
          </a:p>
          <a:p>
            <a:pPr algn="just"/>
            <a:r>
              <a:rPr lang="ru-RU" sz="1400" b="1" dirty="0" smtClean="0"/>
              <a:t>о С.Т</a:t>
            </a:r>
            <a:r>
              <a:rPr lang="ru-RU" sz="1400" b="1" dirty="0"/>
              <a:t>. </a:t>
            </a:r>
            <a:r>
              <a:rPr lang="ru-RU" sz="1400" b="1" dirty="0" smtClean="0"/>
              <a:t>Морозове: «Большой </a:t>
            </a:r>
            <a:r>
              <a:rPr lang="ru-RU" sz="1400" b="1" dirty="0"/>
              <a:t>энергии и большой воли</a:t>
            </a:r>
            <a:r>
              <a:rPr lang="ru-RU" sz="1400" b="1" dirty="0" smtClean="0"/>
              <a:t>.  </a:t>
            </a:r>
            <a:r>
              <a:rPr lang="ru-RU" sz="1400" b="1" dirty="0"/>
              <a:t>... Силу капитализма понимал в широком государственном </a:t>
            </a:r>
            <a:r>
              <a:rPr lang="ru-RU" sz="1400" b="1" dirty="0" smtClean="0"/>
              <a:t>масштабе» (</a:t>
            </a:r>
            <a:r>
              <a:rPr lang="ru-RU" sz="1400" b="1" dirty="0"/>
              <a:t>В.И. Немирович-Данченко </a:t>
            </a:r>
            <a:r>
              <a:rPr lang="ru-RU" sz="1400" b="1" dirty="0" smtClean="0"/>
              <a:t> «Из </a:t>
            </a:r>
            <a:r>
              <a:rPr lang="ru-RU" sz="1400" b="1" dirty="0"/>
              <a:t>прошлого </a:t>
            </a:r>
            <a:r>
              <a:rPr lang="ru-RU" sz="1400" b="1" dirty="0" smtClean="0"/>
              <a:t>Москвы»)</a:t>
            </a:r>
          </a:p>
        </p:txBody>
      </p:sp>
    </p:spTree>
    <p:extLst>
      <p:ext uri="{BB962C8B-B14F-4D97-AF65-F5344CB8AC3E}">
        <p14:creationId xmlns:p14="http://schemas.microsoft.com/office/powerpoint/2010/main" val="1641962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3370</Words>
  <Application>Microsoft Office PowerPoint</Application>
  <PresentationFormat>Экран (4:3)</PresentationFormat>
  <Paragraphs>148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Бизнес и власть в России. История вопроса</vt:lpstr>
      <vt:lpstr>Препятствия успешному взаимодействию бизнеса и органов государственной власти</vt:lpstr>
      <vt:lpstr> Типология моделей взаимодействия бизнеса и власти</vt:lpstr>
      <vt:lpstr>Современные модели взаимодействия власти и бизнеса</vt:lpstr>
      <vt:lpstr>Исследовательские вопросы</vt:lpstr>
      <vt:lpstr>Проблема дефиниции предпринимательского слоя</vt:lpstr>
      <vt:lpstr>Образ купца в художественной литературе</vt:lpstr>
      <vt:lpstr>Образ купца в художественной литературе</vt:lpstr>
      <vt:lpstr>Образ предпринимателя в мемуаристике и воспоминаниях</vt:lpstr>
      <vt:lpstr>Образ предпринимателя в мемуаристике и воспоминаниях</vt:lpstr>
      <vt:lpstr>Торгово-промышленная элита в научной литературе</vt:lpstr>
      <vt:lpstr>Самоидентификация российского предпринимателя</vt:lpstr>
      <vt:lpstr>Купечество versus власть</vt:lpstr>
      <vt:lpstr>«Хождение в политику»</vt:lpstr>
      <vt:lpstr>Экономический интерес и / или политические свободы</vt:lpstr>
      <vt:lpstr>Презентация PowerPoint</vt:lpstr>
      <vt:lpstr>Выводы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Пользователь Windows</cp:lastModifiedBy>
  <cp:revision>100</cp:revision>
  <dcterms:created xsi:type="dcterms:W3CDTF">2010-09-30T06:45:29Z</dcterms:created>
  <dcterms:modified xsi:type="dcterms:W3CDTF">2017-11-15T11:26:51Z</dcterms:modified>
</cp:coreProperties>
</file>